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notesMasterIdLst>
    <p:notesMasterId r:id="rId30"/>
  </p:notesMasterIdLst>
  <p:sldIdLst>
    <p:sldId id="256" r:id="rId5"/>
    <p:sldId id="258" r:id="rId6"/>
    <p:sldId id="441" r:id="rId7"/>
    <p:sldId id="398" r:id="rId8"/>
    <p:sldId id="442" r:id="rId9"/>
    <p:sldId id="443" r:id="rId10"/>
    <p:sldId id="444" r:id="rId11"/>
    <p:sldId id="445" r:id="rId12"/>
    <p:sldId id="446" r:id="rId13"/>
    <p:sldId id="447" r:id="rId14"/>
    <p:sldId id="462" r:id="rId15"/>
    <p:sldId id="448" r:id="rId16"/>
    <p:sldId id="449" r:id="rId17"/>
    <p:sldId id="463" r:id="rId18"/>
    <p:sldId id="450" r:id="rId19"/>
    <p:sldId id="451" r:id="rId20"/>
    <p:sldId id="452" r:id="rId21"/>
    <p:sldId id="453" r:id="rId22"/>
    <p:sldId id="454" r:id="rId23"/>
    <p:sldId id="455" r:id="rId24"/>
    <p:sldId id="456" r:id="rId25"/>
    <p:sldId id="457" r:id="rId26"/>
    <p:sldId id="458" r:id="rId27"/>
    <p:sldId id="459" r:id="rId28"/>
    <p:sldId id="377" r:id="rId29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2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2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2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2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2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2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2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2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2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003366"/>
    <a:srgbClr val="CC3300"/>
    <a:srgbClr val="99FF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2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notesMaster" Target="notesMasters/notesMaster1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eaLnBrk="1" fontAlgn="base" hangingPunct="1"/>
            <a:endParaRPr lang="en-US" altLang="x-none" sz="12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eaLnBrk="1" fontAlgn="base" hangingPunct="1"/>
            <a:endParaRPr lang="en-US" altLang="x-none" sz="12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4100" name="Rectangle 4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4101" name="Rectangle 5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indent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0"/>
            <a:r>
              <a:rPr lang="zh-CN" altLang="en-US" dirty="0"/>
              <a:t>第二级</a:t>
            </a:r>
            <a:endParaRPr lang="zh-CN" altLang="en-US" dirty="0"/>
          </a:p>
          <a:p>
            <a:pPr lvl="2" indent="0"/>
            <a:r>
              <a:rPr lang="zh-CN" altLang="en-US" dirty="0"/>
              <a:t>第三级</a:t>
            </a:r>
            <a:endParaRPr lang="zh-CN" altLang="en-US" dirty="0"/>
          </a:p>
          <a:p>
            <a:pPr lvl="3" indent="0"/>
            <a:r>
              <a:rPr lang="zh-CN" altLang="en-US" dirty="0"/>
              <a:t>第四级</a:t>
            </a:r>
            <a:endParaRPr lang="zh-CN" altLang="en-US" dirty="0"/>
          </a:p>
          <a:p>
            <a:pPr lvl="4" indent="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078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eaLnBrk="1" fontAlgn="base" hangingPunct="1"/>
            <a:endParaRPr lang="en-US" altLang="x-none" sz="12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3079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fontAlgn="base" hangingPunct="1"/>
            <a:fld id="{9A0DB2DC-4C9A-4742-B13C-FB6460FD3503}" type="slidenum">
              <a:rPr lang="en-US" altLang="x-none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x-none" sz="1200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3441" y="304800"/>
            <a:ext cx="2002234" cy="57150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90631" cy="57150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0490" cy="4267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7248" y="1752600"/>
            <a:ext cx="3920490" cy="4267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3441" y="304800"/>
            <a:ext cx="2002234" cy="57150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90631" cy="57150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0490" cy="4267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7248" y="1752600"/>
            <a:ext cx="3920490" cy="4267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3441" y="304800"/>
            <a:ext cx="2002234" cy="57150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90631" cy="57150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0490" cy="4267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7248" y="1752600"/>
            <a:ext cx="3920490" cy="4267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indent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469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436245"/>
            <a:r>
              <a:rPr lang="zh-CN" altLang="en-US"/>
              <a:t>第二级</a:t>
            </a:r>
            <a:endParaRPr lang="zh-CN" altLang="en-US"/>
          </a:p>
          <a:p>
            <a:pPr lvl="2" indent="-394970"/>
            <a:r>
              <a:rPr lang="zh-CN" altLang="en-US"/>
              <a:t>第三级</a:t>
            </a:r>
            <a:endParaRPr lang="zh-CN" altLang="en-US"/>
          </a:p>
          <a:p>
            <a:pPr lvl="3" indent="-387350"/>
            <a:r>
              <a:rPr lang="zh-CN" altLang="en-US"/>
              <a:t>第四级</a:t>
            </a:r>
            <a:endParaRPr lang="zh-CN" altLang="en-US"/>
          </a:p>
          <a:p>
            <a:pPr lvl="4" indent="-39878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AutoShape 4"/>
          <p:cNvSpPr/>
          <p:nvPr/>
        </p:nvSpPr>
        <p:spPr>
          <a:xfrm>
            <a:off x="609600" y="1566863"/>
            <a:ext cx="7958138" cy="1095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29" name="Line 5"/>
          <p:cNvSpPr/>
          <p:nvPr/>
        </p:nvSpPr>
        <p:spPr>
          <a:xfrm flipV="1">
            <a:off x="609600" y="6172200"/>
            <a:ext cx="7924800" cy="0"/>
          </a:xfrm>
          <a:prstGeom prst="line">
            <a:avLst/>
          </a:prstGeom>
          <a:ln w="31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30" name="Rectangle 6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200"/>
            </a:lvl1pPr>
          </a:lstStyle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1031" name="Rectangle 7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200"/>
            </a:lvl1pPr>
          </a:lstStyle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1032" name="Rectangle 8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/>
            </a:lvl1pPr>
          </a:lstStyle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38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69900" lvl="0" indent="-469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908050" lvl="1" indent="-436245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04925" lvl="2" indent="-39497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94180" lvl="3" indent="-3873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94230" lvl="4" indent="-39878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sp>
        <p:nvSpPr>
          <p:cNvPr id="2050" name="AutoShape 7"/>
          <p:cNvSpPr/>
          <p:nvPr/>
        </p:nvSpPr>
        <p:spPr>
          <a:xfrm>
            <a:off x="685800" y="2393950"/>
            <a:ext cx="7772400" cy="1095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51" name="Rectangle 2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indent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2" name="Rectangle 3"/>
          <p:cNvSpPr>
            <a:spLocks noGrp="1"/>
          </p:cNvSpPr>
          <p:nvPr>
            <p:ph type="body"/>
          </p:nvPr>
        </p:nvSpPr>
        <p:spPr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469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436245"/>
            <a:r>
              <a:rPr lang="zh-CN" altLang="en-US"/>
              <a:t>第二级</a:t>
            </a:r>
            <a:endParaRPr lang="zh-CN" altLang="en-US"/>
          </a:p>
          <a:p>
            <a:pPr lvl="2" indent="-394970"/>
            <a:r>
              <a:rPr lang="zh-CN" altLang="en-US"/>
              <a:t>第三级</a:t>
            </a:r>
            <a:endParaRPr lang="zh-CN" altLang="en-US"/>
          </a:p>
          <a:p>
            <a:pPr lvl="3" indent="-387350"/>
            <a:r>
              <a:rPr lang="zh-CN" altLang="en-US"/>
              <a:t>第四级</a:t>
            </a:r>
            <a:endParaRPr lang="zh-CN" altLang="en-US"/>
          </a:p>
          <a:p>
            <a:pPr lvl="4" indent="-39878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2053" name="Rectangle 4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200"/>
            </a:lvl1pPr>
          </a:lstStyle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2054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200"/>
            </a:lvl1pPr>
          </a:lstStyle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2055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/>
            </a:lvl1pPr>
          </a:lstStyle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38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69900" lvl="0" indent="-469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908050" lvl="1" indent="-436245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04925" lvl="2" indent="-39497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94180" lvl="3" indent="-3873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94230" lvl="4" indent="-39878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indent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075" name="Rectangle 3"/>
          <p:cNvSpPr>
            <a:spLocks noGrp="1"/>
          </p:cNvSpPr>
          <p:nvPr>
            <p:ph type="body"/>
          </p:nvPr>
        </p:nvSpPr>
        <p:spPr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469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436245"/>
            <a:r>
              <a:rPr lang="zh-CN" altLang="en-US"/>
              <a:t>第二级</a:t>
            </a:r>
            <a:endParaRPr lang="zh-CN" altLang="en-US"/>
          </a:p>
          <a:p>
            <a:pPr lvl="2" indent="-394970"/>
            <a:r>
              <a:rPr lang="zh-CN" altLang="en-US"/>
              <a:t>第三级</a:t>
            </a:r>
            <a:endParaRPr lang="zh-CN" altLang="en-US"/>
          </a:p>
          <a:p>
            <a:pPr lvl="3" indent="-387350"/>
            <a:r>
              <a:rPr lang="zh-CN" altLang="en-US"/>
              <a:t>第四级</a:t>
            </a:r>
            <a:endParaRPr lang="zh-CN" altLang="en-US"/>
          </a:p>
          <a:p>
            <a:pPr lvl="4" indent="-39878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076" name="AutoShape 4"/>
          <p:cNvSpPr/>
          <p:nvPr/>
        </p:nvSpPr>
        <p:spPr>
          <a:xfrm>
            <a:off x="609600" y="1566863"/>
            <a:ext cx="7958138" cy="1095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077" name="Line 5"/>
          <p:cNvSpPr/>
          <p:nvPr/>
        </p:nvSpPr>
        <p:spPr>
          <a:xfrm flipV="1">
            <a:off x="609600" y="6172200"/>
            <a:ext cx="7924800" cy="0"/>
          </a:xfrm>
          <a:prstGeom prst="line">
            <a:avLst/>
          </a:prstGeom>
          <a:ln w="31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30" name="Rectangle 6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200"/>
            </a:lvl1pPr>
          </a:lstStyle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1031" name="Rectangle 7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200"/>
            </a:lvl1pPr>
          </a:lstStyle>
          <a:p>
            <a:pPr lvl="0" eaLnBrk="1" fontAlgn="base" hangingPunct="1"/>
            <a:endParaRPr lang="en-US" altLang="x-none" strike="noStrike" noProof="1" dirty="0"/>
          </a:p>
        </p:txBody>
      </p:sp>
      <p:sp>
        <p:nvSpPr>
          <p:cNvPr id="1032" name="Rectangle 8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/>
            </a:lvl1pPr>
          </a:lstStyle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latin typeface="Verdana" panose="020B0604030504040204" pitchFamily="2" charset="0"/>
                <a:ea typeface="宋体" panose="02010600030101010101" pitchFamily="2" charset="-122"/>
                <a:cs typeface="+mn-ea"/>
              </a:rPr>
            </a:fld>
            <a:endParaRPr lang="en-US" altLang="x-none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38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69900" lvl="0" indent="-469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908050" lvl="1" indent="-436245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04925" lvl="2" indent="-39497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94180" lvl="3" indent="-3873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94230" lvl="4" indent="-39878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ctrTitle"/>
          </p:nvPr>
        </p:nvSpPr>
        <p:spPr>
          <a:xfrm>
            <a:off x="612775" y="334644"/>
            <a:ext cx="8137525" cy="2115820"/>
          </a:xfrm>
        </p:spPr>
        <p:txBody>
          <a:bodyPr vert="horz" wrap="square" anchor="b"/>
          <a:lstStyle>
            <a:lvl1pPr lvl="0">
              <a:defRPr kern="1200"/>
            </a:lvl1pPr>
          </a:lstStyle>
          <a:p>
            <a:pPr lvl="0" algn="ctr" eaLnBrk="1" fontAlgn="base" hangingPunct="1"/>
            <a:r>
              <a:rPr lang="zh-CN" altLang="en-US" sz="6000" b="1" strike="noStrike" noProof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方正小标宋_GBK" panose="03000509000000000000" charset="-122"/>
                <a:ea typeface="方正小标宋_GBK" panose="03000509000000000000" charset="-122"/>
              </a:rPr>
              <a:t>生态护林员选聘</a:t>
            </a:r>
            <a:br>
              <a:rPr lang="zh-CN" alt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方正小标宋_GBK" panose="03000509000000000000" charset="-122"/>
                <a:ea typeface="方正小标宋_GBK" panose="03000509000000000000" charset="-122"/>
              </a:rPr>
            </a:br>
            <a:r>
              <a:rPr lang="zh-CN" altLang="en-US" sz="6000" b="1" strike="noStrike" noProof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方正小标宋_GBK" panose="03000509000000000000" charset="-122"/>
                <a:ea typeface="方正小标宋_GBK" panose="03000509000000000000" charset="-122"/>
              </a:rPr>
              <a:t>政策解析与管理实践</a:t>
            </a:r>
            <a:r>
              <a:rPr lang="zh-CN" altLang="en-US" sz="6000" b="1" strike="noStrike" noProof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effectLst/>
                <a:latin typeface="黑体" panose="02010609060101010101" pitchFamily="1" charset="-122"/>
                <a:ea typeface="黑体" panose="02010609060101010101" pitchFamily="1" charset="-122"/>
              </a:rPr>
              <a:t> </a:t>
            </a:r>
            <a:r>
              <a:rPr lang="zh-CN" altLang="en-US" sz="6000" b="1" strike="noStrike" noProof="1" dirty="0">
                <a:solidFill>
                  <a:srgbClr val="262626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     </a:t>
            </a:r>
            <a:endParaRPr lang="zh-CN" altLang="en-US" sz="6000" b="1" strike="noStrike" noProof="1" dirty="0">
              <a:solidFill>
                <a:srgbClr val="26262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</p:txBody>
      </p:sp>
      <p:sp>
        <p:nvSpPr>
          <p:cNvPr id="4099" name="Rectangle 3"/>
          <p:cNvSpPr>
            <a:spLocks noGrp="1"/>
          </p:cNvSpPr>
          <p:nvPr>
            <p:ph type="subTitle"/>
          </p:nvPr>
        </p:nvSpPr>
        <p:spPr>
          <a:xfrm>
            <a:off x="842010" y="4813300"/>
            <a:ext cx="7010400" cy="1327150"/>
          </a:xfrm>
        </p:spPr>
        <p:txBody>
          <a:bodyPr vert="horz" wrap="square" anchor="t"/>
          <a:lstStyle>
            <a:lvl1pPr marL="0" lvl="0" indent="0" algn="ctr">
              <a:buNone/>
              <a:defRPr kern="1200"/>
            </a:lvl1pPr>
            <a:lvl2pPr marL="471805" lvl="1" indent="-471805" algn="ctr">
              <a:buNone/>
              <a:defRPr kern="1200"/>
            </a:lvl2pPr>
            <a:lvl3pPr marL="909955" lvl="2" indent="-909955" algn="ctr">
              <a:buNone/>
              <a:defRPr kern="1200"/>
            </a:lvl3pPr>
            <a:lvl4pPr marL="1306830" lvl="3" indent="-1306830" algn="ctr">
              <a:buNone/>
              <a:defRPr kern="1200"/>
            </a:lvl4pPr>
            <a:lvl5pPr marL="1695450" lvl="4" indent="-1695450" algn="ctr">
              <a:buNone/>
              <a:defRPr kern="1200"/>
            </a:lvl5pPr>
          </a:lstStyle>
          <a:p>
            <a:pPr lvl="0" eaLnBrk="1" fontAlgn="base" hangingPunct="1">
              <a:lnSpc>
                <a:spcPct val="80000"/>
              </a:lnSpc>
            </a:pPr>
            <a:r>
              <a:rPr lang="zh-CN" altLang="en-US" sz="2800" b="1" strike="noStrike" noProof="1" dirty="0"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方正楷体_GBK" panose="03000509000000000000" charset="-122"/>
                <a:ea typeface="方正楷体_GBK" panose="03000509000000000000" charset="-122"/>
              </a:rPr>
              <a:t>云南省林业厅 天保办</a:t>
            </a:r>
            <a:endParaRPr lang="zh-CN" altLang="en-US" sz="2800" b="1" strike="noStrike" noProof="1" dirty="0"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方正楷体_GBK" panose="03000509000000000000" charset="-122"/>
              <a:ea typeface="方正楷体_GBK" panose="03000509000000000000" charset="-122"/>
            </a:endParaRPr>
          </a:p>
          <a:p>
            <a:pPr lvl="0" eaLnBrk="1" fontAlgn="base" hangingPunct="1">
              <a:lnSpc>
                <a:spcPct val="80000"/>
              </a:lnSpc>
            </a:pPr>
            <a:r>
              <a:rPr lang="en-US" altLang="x-none" sz="2800" b="1" strike="noStrike" noProof="1" dirty="0"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方正楷体_GBK" panose="03000509000000000000" charset="-122"/>
                <a:ea typeface="方正楷体_GBK" panose="03000509000000000000" charset="-122"/>
              </a:rPr>
              <a:t>2019</a:t>
            </a:r>
            <a:r>
              <a:rPr lang="zh-CN" altLang="en-US" sz="2800" b="1" strike="noStrike" noProof="1" dirty="0"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方正楷体_GBK" panose="03000509000000000000" charset="-122"/>
                <a:ea typeface="方正楷体_GBK" panose="03000509000000000000" charset="-122"/>
              </a:rPr>
              <a:t>年</a:t>
            </a:r>
            <a:r>
              <a:rPr lang="en-US" altLang="x-none" sz="2800" b="1" strike="noStrike" noProof="1" dirty="0"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方正楷体_GBK" panose="03000509000000000000" charset="-122"/>
                <a:ea typeface="方正楷体_GBK" panose="03000509000000000000" charset="-122"/>
              </a:rPr>
              <a:t>1</a:t>
            </a:r>
            <a:r>
              <a:rPr lang="zh-CN" altLang="en-US" sz="2800" b="1" strike="noStrike" noProof="1" dirty="0"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方正楷体_GBK" panose="03000509000000000000" charset="-122"/>
                <a:ea typeface="方正楷体_GBK" panose="03000509000000000000" charset="-122"/>
              </a:rPr>
              <a:t>1月</a:t>
            </a:r>
            <a:endParaRPr lang="zh-CN" altLang="en-US" sz="2800" b="1" strike="noStrike" noProof="1" dirty="0"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方正楷体_GBK" panose="03000509000000000000" charset="-122"/>
              <a:ea typeface="方正楷体_GBK" panose="03000509000000000000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四、生态护林员选聘政策的实施范围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14338" name="内容占位符 2"/>
          <p:cNvSpPr>
            <a:spLocks noGrp="1"/>
          </p:cNvSpPr>
          <p:nvPr>
            <p:ph idx="4294967295"/>
          </p:nvPr>
        </p:nvSpPr>
        <p:spPr>
          <a:xfrm>
            <a:off x="566738" y="1701800"/>
            <a:ext cx="8234362" cy="4645025"/>
          </a:xfrm>
          <a:ln/>
        </p:spPr>
        <p:txBody>
          <a:bodyPr wrap="square" anchor="t"/>
          <a:p>
            <a:pPr marL="0" indent="0">
              <a:buNone/>
            </a:pPr>
            <a:r>
              <a:rPr lang="en-US" altLang="zh-CN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</a:t>
            </a:r>
            <a:r>
              <a:rPr lang="en-US" altLang="zh-CN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</a:t>
            </a: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◇中央资金      </a:t>
            </a:r>
            <a:endParaRPr lang="zh-CN" altLang="en-US" sz="2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集中连片特殊困难地区、国家扶贫开发重点工作县、重点生态功能区转移支付补助县，共</a:t>
            </a:r>
            <a:r>
              <a:rPr lang="en-US" altLang="zh-CN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88</a:t>
            </a: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个县级单位。</a:t>
            </a:r>
            <a:endParaRPr lang="zh-CN" altLang="en-US" sz="2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☆</a:t>
            </a:r>
            <a:r>
              <a:rPr lang="en-US" altLang="zh-CN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2016</a:t>
            </a: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年批次</a:t>
            </a:r>
            <a:r>
              <a:rPr lang="en-US" altLang="zh-CN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2.5</a:t>
            </a: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万元，实施范围具体为：乌蒙山片区15个县、滇黔桂石漠化片区11个县、滇西边境片区56个县、藏区3个县、片区外国定贫困县3个县。</a:t>
            </a:r>
            <a:endParaRPr lang="zh-CN" altLang="en-US" sz="2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☆2017年新增0.45万，重点安排在深度贫困县。三州三区、革命老区等。</a:t>
            </a:r>
            <a:endParaRPr lang="zh-CN" altLang="en-US" sz="2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☆201</a:t>
            </a:r>
            <a:r>
              <a:rPr lang="en-US" altLang="zh-CN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8</a:t>
            </a: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年新增</a:t>
            </a:r>
            <a:r>
              <a:rPr lang="en-US" altLang="zh-CN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1.5</a:t>
            </a: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万，</a:t>
            </a:r>
            <a:r>
              <a:rPr lang="en-US" altLang="zh-CN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23</a:t>
            </a: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县。</a:t>
            </a:r>
            <a:endParaRPr lang="zh-CN" altLang="en-US" sz="2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2000"/>
              </a:lnSpc>
              <a:spcBef>
                <a:spcPct val="0"/>
              </a:spcBef>
              <a:buNone/>
            </a:pP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</a:t>
            </a: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☆201</a:t>
            </a:r>
            <a:r>
              <a:rPr lang="en-US" altLang="zh-CN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9</a:t>
            </a: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年新增</a:t>
            </a:r>
            <a:r>
              <a:rPr lang="en-US" altLang="zh-CN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4.1</a:t>
            </a: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万，</a:t>
            </a:r>
            <a:r>
              <a:rPr lang="en-US" altLang="zh-CN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62</a:t>
            </a: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县。</a:t>
            </a: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</a:t>
            </a: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</a:t>
            </a:r>
            <a:endParaRPr lang="zh-CN" altLang="en-US" sz="2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 fontAlgn="base"/>
            <a:r>
              <a:rPr lang="zh-CN" altLang="en-US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四、生态护林员选聘政策的实施范围</a:t>
            </a:r>
            <a:endParaRPr lang="zh-CN" altLang="en-US" strike="noStrike" noProof="1"/>
          </a:p>
        </p:txBody>
      </p:sp>
      <p:sp>
        <p:nvSpPr>
          <p:cNvPr id="15362" name="文本占位符 2"/>
          <p:cNvSpPr>
            <a:spLocks noGrp="1"/>
          </p:cNvSpPr>
          <p:nvPr>
            <p:ph type="body" idx="1"/>
          </p:nvPr>
        </p:nvSpPr>
        <p:spPr>
          <a:ln/>
        </p:spPr>
        <p:txBody>
          <a:bodyPr anchor="t"/>
          <a:p>
            <a:pPr marL="0" indent="0">
              <a:buNone/>
            </a:pPr>
            <a:r>
              <a:rPr lang="en-US" altLang="zh-CN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</a:t>
            </a:r>
            <a:endParaRPr lang="en-US" altLang="zh-CN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</a:t>
            </a:r>
            <a:r>
              <a:rPr lang="zh-CN" altLang="en-US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◇省级资金</a:t>
            </a:r>
            <a:endParaRPr lang="zh-CN" altLang="en-US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endParaRPr lang="zh-CN" altLang="en-US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☆</a:t>
            </a:r>
            <a:r>
              <a:rPr lang="en-US" altLang="zh-CN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2016</a:t>
            </a:r>
            <a:r>
              <a:rPr lang="zh-CN" altLang="en-US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年批次</a:t>
            </a:r>
            <a:r>
              <a:rPr lang="en-US" altLang="zh-CN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1.5</a:t>
            </a:r>
            <a:r>
              <a:rPr lang="zh-CN" altLang="en-US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万元，重点安排我省边境地区、藏区、“镇彝威”革命老区，共28个县级单位。</a:t>
            </a:r>
            <a:endParaRPr lang="zh-CN" altLang="en-US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☆</a:t>
            </a:r>
            <a:r>
              <a:rPr lang="en-US" altLang="zh-CN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2018</a:t>
            </a:r>
            <a:r>
              <a:rPr lang="zh-CN" altLang="en-US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年新增批次</a:t>
            </a:r>
            <a:r>
              <a:rPr lang="en-US" altLang="zh-CN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1.5</a:t>
            </a:r>
            <a:r>
              <a:rPr lang="zh-CN" altLang="en-US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万元，</a:t>
            </a:r>
            <a:r>
              <a:rPr lang="en-US" altLang="zh-CN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60</a:t>
            </a:r>
            <a:r>
              <a:rPr lang="zh-CN" altLang="en-US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县</a:t>
            </a:r>
            <a:endParaRPr lang="zh-CN" altLang="en-US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☆</a:t>
            </a:r>
            <a:r>
              <a:rPr lang="en-US" altLang="zh-CN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2019</a:t>
            </a:r>
            <a:r>
              <a:rPr lang="zh-CN" altLang="en-US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年新增批次</a:t>
            </a:r>
            <a:r>
              <a:rPr lang="en-US" altLang="zh-CN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4.1</a:t>
            </a:r>
            <a:r>
              <a:rPr lang="zh-CN" altLang="en-US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万元，</a:t>
            </a:r>
            <a:r>
              <a:rPr lang="en-US" altLang="zh-CN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62</a:t>
            </a:r>
            <a:r>
              <a:rPr lang="zh-CN" altLang="en-US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县</a:t>
            </a:r>
            <a:endParaRPr lang="zh-CN" altLang="en-US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五、生态护林员选聘对象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16386" name="内容占位符 2"/>
          <p:cNvSpPr>
            <a:spLocks noGrp="1"/>
          </p:cNvSpPr>
          <p:nvPr>
            <p:ph idx="4294967295"/>
          </p:nvPr>
        </p:nvSpPr>
        <p:spPr>
          <a:xfrm>
            <a:off x="566738" y="1701800"/>
            <a:ext cx="8234362" cy="4645025"/>
          </a:xfrm>
          <a:ln/>
        </p:spPr>
        <p:txBody>
          <a:bodyPr wrap="square" anchor="t"/>
          <a:p>
            <a:pPr marL="0" indent="0">
              <a:buNone/>
            </a:pPr>
            <a:r>
              <a:rPr lang="en-US" altLang="zh-CN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</a:t>
            </a:r>
            <a:r>
              <a:rPr lang="en-US" altLang="zh-CN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</a:t>
            </a:r>
            <a:endParaRPr lang="en-US" altLang="zh-CN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en-US" altLang="zh-CN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建档立卡贫困人口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◇热爱祖国，遵纪守法，责任心强。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◇列入建档立卡贫困人口范围。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◇年龄在</a:t>
            </a:r>
            <a:r>
              <a:rPr lang="en-US" altLang="zh-CN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16</a:t>
            </a: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周岁以上，身体条件能胜任野外巡护工作。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六、生态护林员选聘规模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17410" name="内容占位符 2"/>
          <p:cNvSpPr>
            <a:spLocks noGrp="1"/>
          </p:cNvSpPr>
          <p:nvPr>
            <p:ph idx="4294967295"/>
          </p:nvPr>
        </p:nvSpPr>
        <p:spPr>
          <a:xfrm>
            <a:off x="566738" y="1803400"/>
            <a:ext cx="8234362" cy="4660900"/>
          </a:xfrm>
          <a:ln/>
        </p:spPr>
        <p:txBody>
          <a:bodyPr wrap="square" anchor="t"/>
          <a:p>
            <a:pPr marL="0" indent="0">
              <a:lnSpc>
                <a:spcPts val="1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</a:t>
            </a:r>
            <a:endParaRPr lang="en-US" altLang="zh-CN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1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  </a:t>
            </a:r>
            <a:r>
              <a:rPr lang="en-US" altLang="zh-CN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</a:t>
            </a:r>
            <a:r>
              <a:rPr lang="zh-CN" altLang="en-US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任务资金计划</a:t>
            </a:r>
            <a:endParaRPr lang="zh-CN" altLang="en-US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1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          合计：</a:t>
            </a:r>
            <a:r>
              <a:rPr lang="en-US" altLang="zh-CN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15.65</a:t>
            </a: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亿元       </a:t>
            </a:r>
            <a:r>
              <a:rPr lang="en-US" altLang="zh-CN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15.65</a:t>
            </a: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万名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          中央：</a:t>
            </a:r>
            <a:r>
              <a:rPr lang="en-US" altLang="zh-CN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8.55</a:t>
            </a: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亿元         </a:t>
            </a:r>
            <a:r>
              <a:rPr lang="en-US" altLang="zh-CN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8.55</a:t>
            </a: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万名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          省级：</a:t>
            </a:r>
            <a:r>
              <a:rPr lang="en-US" altLang="zh-CN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7.1</a:t>
            </a: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亿元           </a:t>
            </a:r>
            <a:r>
              <a:rPr lang="en-US" altLang="zh-CN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7.1</a:t>
            </a: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万名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2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</a:t>
            </a:r>
            <a:r>
              <a:rPr lang="zh-CN" altLang="en-US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◇实际选聘</a:t>
            </a:r>
            <a:endParaRPr lang="zh-CN" altLang="en-US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      </a:t>
            </a: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合计：</a:t>
            </a:r>
            <a:r>
              <a:rPr lang="en-US" altLang="zh-CN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179662</a:t>
            </a: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人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         中央：</a:t>
            </a:r>
            <a:r>
              <a:rPr lang="en-US" altLang="zh-CN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93667</a:t>
            </a: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人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         省级：</a:t>
            </a:r>
            <a:r>
              <a:rPr lang="en-US" altLang="zh-CN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77672</a:t>
            </a: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人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         其他：</a:t>
            </a:r>
            <a:r>
              <a:rPr lang="en-US" altLang="zh-CN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8323</a:t>
            </a: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人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en-US" altLang="zh-CN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 </a:t>
            </a:r>
            <a:endParaRPr lang="en-US" altLang="zh-CN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endParaRPr lang="zh-CN" altLang="en-US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 fontAlgn="base"/>
            <a:r>
              <a:rPr lang="zh-CN" altLang="en-US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六、生态护林员选聘规模</a:t>
            </a:r>
            <a:br>
              <a:rPr lang="zh-CN" altLang="en-US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</a:br>
            <a:endParaRPr lang="zh-CN" altLang="en-US" strike="noStrike" noProof="1"/>
          </a:p>
        </p:txBody>
      </p:sp>
      <p:sp>
        <p:nvSpPr>
          <p:cNvPr id="18434" name="文本占位符 2"/>
          <p:cNvSpPr>
            <a:spLocks noGrp="1"/>
          </p:cNvSpPr>
          <p:nvPr>
            <p:ph type="body" idx="1"/>
          </p:nvPr>
        </p:nvSpPr>
        <p:spPr>
          <a:xfrm>
            <a:off x="566738" y="1752600"/>
            <a:ext cx="8001000" cy="4519613"/>
          </a:xfrm>
          <a:ln/>
        </p:spPr>
        <p:txBody>
          <a:bodyPr anchor="t"/>
          <a:p>
            <a:pPr marL="0" indent="0">
              <a:buNone/>
            </a:pPr>
            <a:r>
              <a:rPr lang="en-US" altLang="zh-CN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</a:t>
            </a:r>
            <a:r>
              <a:rPr lang="zh-CN" altLang="en-US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</a:t>
            </a:r>
            <a:r>
              <a:rPr lang="zh-CN" altLang="en-US" b="1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迪庆州任务计划完成情况</a:t>
            </a:r>
            <a:endParaRPr lang="zh-CN" altLang="en-US" b="1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</a:t>
            </a: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☆迪庆州</a:t>
            </a:r>
            <a:endParaRPr lang="zh-CN" altLang="en-US" sz="2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    计划数</a:t>
            </a:r>
            <a:r>
              <a:rPr lang="en-US" altLang="zh-CN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15444     </a:t>
            </a: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实聘数</a:t>
            </a:r>
            <a:r>
              <a:rPr lang="en-US" altLang="zh-CN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16888</a:t>
            </a:r>
            <a:endParaRPr lang="en-US" altLang="zh-CN" sz="2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中央   计划数</a:t>
            </a:r>
            <a:r>
              <a:rPr lang="en-US" altLang="zh-CN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9445        </a:t>
            </a: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实聘数</a:t>
            </a:r>
            <a:r>
              <a:rPr lang="en-US" altLang="zh-CN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9814</a:t>
            </a:r>
            <a:endParaRPr lang="en-US" altLang="zh-CN" sz="2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省级   计划数</a:t>
            </a:r>
            <a:r>
              <a:rPr lang="en-US" altLang="zh-CN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5999        </a:t>
            </a: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实聘数</a:t>
            </a:r>
            <a:r>
              <a:rPr lang="en-US" altLang="zh-CN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6217</a:t>
            </a:r>
            <a:endParaRPr lang="en-US" altLang="zh-CN" sz="2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☆香格里拉市</a:t>
            </a:r>
            <a:endParaRPr lang="zh-CN" altLang="en-US" sz="2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    计划数</a:t>
            </a:r>
            <a:r>
              <a:rPr lang="en-US" altLang="zh-CN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3721        </a:t>
            </a: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实聘数</a:t>
            </a:r>
            <a:r>
              <a:rPr lang="en-US" altLang="zh-CN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3721</a:t>
            </a:r>
            <a:endParaRPr lang="en-US" altLang="zh-CN" sz="2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中央   计划数</a:t>
            </a:r>
            <a:r>
              <a:rPr lang="en-US" altLang="zh-CN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2291        </a:t>
            </a: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实聘数</a:t>
            </a:r>
            <a:r>
              <a:rPr lang="en-US" altLang="zh-CN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2291</a:t>
            </a:r>
            <a:endParaRPr lang="en-US" altLang="zh-CN" sz="26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省级   计划数</a:t>
            </a:r>
            <a:r>
              <a:rPr lang="en-US" altLang="zh-CN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1430        </a:t>
            </a:r>
            <a:r>
              <a:rPr lang="zh-CN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实聘数</a:t>
            </a:r>
            <a:r>
              <a:rPr lang="en-US" altLang="en-US" sz="26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1430</a:t>
            </a:r>
            <a:endParaRPr lang="en-US" altLang="en-US" sz="2600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七、生态护林员管理实践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19458" name="内容占位符 2"/>
          <p:cNvSpPr>
            <a:spLocks noGrp="1"/>
          </p:cNvSpPr>
          <p:nvPr>
            <p:ph idx="4294967295"/>
          </p:nvPr>
        </p:nvSpPr>
        <p:spPr>
          <a:xfrm>
            <a:off x="566738" y="1803400"/>
            <a:ext cx="8234362" cy="4660900"/>
          </a:xfrm>
          <a:ln/>
        </p:spPr>
        <p:txBody>
          <a:bodyPr wrap="square" anchor="t"/>
          <a:p>
            <a:pPr marL="0" indent="0">
              <a:lnSpc>
                <a:spcPts val="68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（一）规范文件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68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（二）管理职责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68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（三）选聘程序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68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（四）管理备忘录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68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（五）典型管理经验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七、生态护林员管理实践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20482" name="内容占位符 2"/>
          <p:cNvSpPr>
            <a:spLocks noGrp="1"/>
          </p:cNvSpPr>
          <p:nvPr>
            <p:ph idx="4294967295"/>
          </p:nvPr>
        </p:nvSpPr>
        <p:spPr>
          <a:xfrm>
            <a:off x="12700" y="1308100"/>
            <a:ext cx="9255125" cy="5156200"/>
          </a:xfrm>
          <a:ln/>
        </p:spPr>
        <p:txBody>
          <a:bodyPr wrap="square" anchor="t"/>
          <a:p>
            <a:pPr marL="0" indent="0">
              <a:lnSpc>
                <a:spcPts val="68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（一）管理工作规范文件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1000"/>
              </a:lnSpc>
              <a:spcBef>
                <a:spcPct val="0"/>
              </a:spcBef>
              <a:buNone/>
            </a:pPr>
            <a:endParaRPr lang="zh-CN" altLang="en-US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3000"/>
              </a:lnSpc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◇国家出台</a:t>
            </a:r>
            <a:endParaRPr lang="zh-CN" altLang="en-US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3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☆《建档立卡贫困人口生态护林员选聘办法》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3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☆《2017年建档立卡贫困人口生态护林员选聘办法》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3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☆《建档立卡贫困人口生态护林员管理办法》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500"/>
              </a:lnSpc>
              <a:spcBef>
                <a:spcPct val="0"/>
              </a:spcBef>
              <a:buNone/>
            </a:pP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500"/>
              </a:lnSpc>
              <a:spcBef>
                <a:spcPct val="0"/>
              </a:spcBef>
              <a:buNone/>
            </a:pP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1000"/>
              </a:lnSpc>
              <a:spcBef>
                <a:spcPct val="0"/>
              </a:spcBef>
              <a:buNone/>
            </a:pP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3000"/>
              </a:lnSpc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◇省级出台</a:t>
            </a:r>
            <a:endParaRPr lang="zh-CN" altLang="en-US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3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☆《云南省建档立卡贫困人口生态护林员选聘实施则》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3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☆《建档立卡贫困人口生态护林员扶贫县级实施方案编制细则》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3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☆《</a:t>
            </a:r>
            <a:r>
              <a:rPr lang="zh-CN" altLang="en-US" sz="23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选聘建档立卡贫困人口开展生态护林补助资金管理办法</a:t>
            </a:r>
            <a:r>
              <a:rPr lang="zh-CN" altLang="en-US" sz="20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（试行）</a:t>
            </a: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》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3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☆《云南省建档立卡贫困人口生态护林员管理实施则》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七、生态护林员管理实践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21506" name="内容占位符 2"/>
          <p:cNvSpPr>
            <a:spLocks noGrp="1"/>
          </p:cNvSpPr>
          <p:nvPr>
            <p:ph idx="4294967295"/>
          </p:nvPr>
        </p:nvSpPr>
        <p:spPr>
          <a:xfrm>
            <a:off x="319088" y="1308100"/>
            <a:ext cx="8512175" cy="5156200"/>
          </a:xfrm>
          <a:ln/>
        </p:spPr>
        <p:txBody>
          <a:bodyPr wrap="square" anchor="t"/>
          <a:p>
            <a:pPr marL="0" indent="0">
              <a:lnSpc>
                <a:spcPts val="68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（二）管理职责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</a:t>
            </a: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部门职责（横向）</a:t>
            </a:r>
            <a:r>
              <a:rPr lang="en-US" altLang="zh-CN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--</a:t>
            </a:r>
            <a:r>
              <a:rPr lang="zh-CN" altLang="en-US" sz="20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省州县林业、财政、扶贫</a:t>
            </a:r>
            <a:endParaRPr lang="zh-CN" altLang="en-US" sz="20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◇林业：牵头、组织、协调、指导、监督生态护林员选聘与管理工作，提出任务资金计划建议，配合财政资金监督和预算绩效管理。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◇财政：筹集、下达、清算、考核资金，对资金使用情况进行监督管理。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◇扶贫：生态护林员建档立卡贫困人口身份核实。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七、生态护林员管理实践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22530" name="内容占位符 2"/>
          <p:cNvSpPr>
            <a:spLocks noGrp="1"/>
          </p:cNvSpPr>
          <p:nvPr>
            <p:ph idx="4294967295"/>
          </p:nvPr>
        </p:nvSpPr>
        <p:spPr>
          <a:xfrm>
            <a:off x="260350" y="1308100"/>
            <a:ext cx="8674100" cy="5156200"/>
          </a:xfrm>
          <a:ln/>
        </p:spPr>
        <p:txBody>
          <a:bodyPr wrap="square" anchor="t"/>
          <a:p>
            <a:pPr marL="0" indent="0">
              <a:lnSpc>
                <a:spcPts val="68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（二）管理职责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</a:t>
            </a: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分级负责（纵向）</a:t>
            </a:r>
            <a:r>
              <a:rPr lang="en-US" altLang="zh-CN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--</a:t>
            </a:r>
            <a:r>
              <a:rPr lang="zh-CN" altLang="en-US" sz="20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县乡（镇）村（办、站）三级</a:t>
            </a:r>
            <a:endParaRPr lang="zh-CN" altLang="en-US" sz="20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None/>
            </a:pPr>
            <a:r>
              <a:rPr lang="zh-CN" altLang="en-US" sz="2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◇县级政府负总责</a:t>
            </a:r>
            <a:endParaRPr lang="zh-CN" altLang="en-US" sz="2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None/>
            </a:pPr>
            <a:r>
              <a:rPr lang="zh-CN" altLang="en-US" sz="2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☆县级林业局负责制定县级生态护林员管理制度和实施方案，指导乡（镇）人民政府开展生态护林员选聘及相关管理工作</a:t>
            </a:r>
            <a:endParaRPr lang="zh-CN" altLang="en-US" sz="2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None/>
            </a:pPr>
            <a:r>
              <a:rPr lang="zh-CN" altLang="en-US" sz="2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☆县级财政局负责生态护林员资金管理工作</a:t>
            </a:r>
            <a:endParaRPr lang="zh-CN" altLang="en-US" sz="2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None/>
            </a:pPr>
            <a:r>
              <a:rPr lang="zh-CN" altLang="en-US" sz="2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☆县级扶贫办负责生态护林员的建档立卡贫困人口身份审定</a:t>
            </a:r>
            <a:endParaRPr lang="zh-CN" altLang="en-US" sz="2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None/>
            </a:pPr>
            <a:r>
              <a:rPr lang="zh-CN" altLang="en-US" sz="2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◇乡级政府负责本辖区生态护林员选聘、监督、考核</a:t>
            </a:r>
            <a:endParaRPr lang="zh-CN" altLang="en-US" sz="2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None/>
            </a:pPr>
            <a:r>
              <a:rPr lang="zh-CN" altLang="en-US" sz="2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◇村级组织及林工站具体负责选聘、培训、监督、考核、档案管理等</a:t>
            </a:r>
            <a:endParaRPr lang="zh-CN" altLang="en-US" sz="2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七、生态护林员管理实践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23554" name="内容占位符 2"/>
          <p:cNvSpPr>
            <a:spLocks noGrp="1"/>
          </p:cNvSpPr>
          <p:nvPr>
            <p:ph idx="4294967295"/>
          </p:nvPr>
        </p:nvSpPr>
        <p:spPr>
          <a:xfrm>
            <a:off x="442913" y="1404938"/>
            <a:ext cx="8264525" cy="4864100"/>
          </a:xfrm>
          <a:ln/>
        </p:spPr>
        <p:txBody>
          <a:bodyPr wrap="square" anchor="t"/>
          <a:p>
            <a:pPr marL="0" indent="0">
              <a:lnSpc>
                <a:spcPts val="68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（三）选聘程序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     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       公告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zh-CN" altLang="en-US" sz="2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        申报</a:t>
            </a:r>
            <a:endParaRPr lang="zh-CN" altLang="en-US" sz="2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zh-CN" altLang="en-US" sz="2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        审核</a:t>
            </a:r>
            <a:endParaRPr lang="zh-CN" altLang="en-US" sz="2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zh-CN" altLang="en-US" sz="2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        公示</a:t>
            </a:r>
            <a:endParaRPr lang="zh-CN" altLang="en-US" sz="2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zh-CN" altLang="en-US" sz="2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        聘用</a:t>
            </a:r>
            <a:endParaRPr lang="zh-CN" altLang="en-US" sz="2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571500" y="304800"/>
            <a:ext cx="8001000" cy="836295"/>
          </a:xfrm>
        </p:spPr>
        <p:txBody>
          <a:bodyPr vert="horz" wrap="square" anchor="b"/>
          <a:p>
            <a:pPr lvl="0" algn="ctr" eaLnBrk="1" fontAlgn="base" hangingPunct="1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生态护林员选聘政策解析与管理实践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5123" name="Rectangle 3"/>
          <p:cNvSpPr>
            <a:spLocks noGrp="1"/>
          </p:cNvSpPr>
          <p:nvPr>
            <p:ph type="body"/>
          </p:nvPr>
        </p:nvSpPr>
        <p:spPr>
          <a:xfrm>
            <a:off x="468313" y="1549400"/>
            <a:ext cx="8001000" cy="4621213"/>
          </a:xfrm>
        </p:spPr>
        <p:txBody>
          <a:bodyPr vert="horz" wrap="square" anchor="t"/>
          <a:p>
            <a:pPr marL="0" lvl="0" indent="0" eaLnBrk="1" fontAlgn="base" hangingPunct="1">
              <a:lnSpc>
                <a:spcPct val="125000"/>
              </a:lnSpc>
              <a:buNone/>
            </a:pPr>
            <a:r>
              <a:rPr lang="en-US" altLang="zh-CN" sz="24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      </a:t>
            </a:r>
            <a:r>
              <a:rPr lang="zh-CN" altLang="en-US" sz="26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一、政策背景 </a:t>
            </a:r>
            <a:endParaRPr lang="zh-CN" altLang="en-US" sz="26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lvl="0" indent="0" eaLnBrk="1" fontAlgn="base" hangingPunct="1">
              <a:lnSpc>
                <a:spcPct val="125000"/>
              </a:lnSpc>
              <a:buNone/>
            </a:pPr>
            <a:r>
              <a:rPr lang="zh-CN" altLang="en-US" sz="26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     二、政策启动</a:t>
            </a:r>
            <a:endParaRPr lang="zh-CN" altLang="en-US" sz="26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lvl="0" indent="0" eaLnBrk="1" fontAlgn="base" hangingPunct="1">
              <a:lnSpc>
                <a:spcPct val="125000"/>
              </a:lnSpc>
              <a:buNone/>
            </a:pPr>
            <a:r>
              <a:rPr lang="zh-CN" altLang="en-US" sz="26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     三、基本概念</a:t>
            </a:r>
            <a:endParaRPr lang="zh-CN" altLang="en-US" sz="26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lvl="0" indent="0" eaLnBrk="1" fontAlgn="base" hangingPunct="1">
              <a:lnSpc>
                <a:spcPct val="125000"/>
              </a:lnSpc>
              <a:buNone/>
            </a:pPr>
            <a:r>
              <a:rPr lang="zh-CN" altLang="en-US" sz="26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     四、</a:t>
            </a:r>
            <a:r>
              <a:rPr lang="zh-CN" altLang="en-US" sz="26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+mn-ea"/>
              </a:rPr>
              <a:t>实施范围</a:t>
            </a:r>
            <a:endParaRPr lang="zh-CN" altLang="en-US" sz="26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+mn-ea"/>
            </a:endParaRPr>
          </a:p>
          <a:p>
            <a:pPr marL="0" lvl="0" indent="0" eaLnBrk="1" fontAlgn="base" hangingPunct="1">
              <a:lnSpc>
                <a:spcPct val="125000"/>
              </a:lnSpc>
              <a:buNone/>
            </a:pPr>
            <a:r>
              <a:rPr lang="zh-CN" altLang="en-US" sz="26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+mn-ea"/>
              </a:rPr>
              <a:t>            五、选聘对象</a:t>
            </a:r>
            <a:endParaRPr lang="zh-CN" altLang="en-US" sz="26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+mn-ea"/>
            </a:endParaRPr>
          </a:p>
          <a:p>
            <a:pPr marL="0" lvl="0" indent="0" eaLnBrk="1" fontAlgn="base" hangingPunct="1">
              <a:lnSpc>
                <a:spcPct val="125000"/>
              </a:lnSpc>
              <a:buNone/>
            </a:pPr>
            <a:r>
              <a:rPr lang="zh-CN" altLang="en-US" sz="26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+mn-ea"/>
              </a:rPr>
              <a:t>            六、选聘规模</a:t>
            </a:r>
            <a:endParaRPr lang="zh-CN" altLang="en-US" sz="26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+mn-ea"/>
            </a:endParaRPr>
          </a:p>
          <a:p>
            <a:pPr marL="0" lvl="0" indent="0" eaLnBrk="1" fontAlgn="base" hangingPunct="1">
              <a:lnSpc>
                <a:spcPct val="125000"/>
              </a:lnSpc>
              <a:buNone/>
            </a:pPr>
            <a:r>
              <a:rPr lang="zh-CN" altLang="en-US" sz="26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+mn-ea"/>
              </a:rPr>
              <a:t>            七、管理实践</a:t>
            </a:r>
            <a:endParaRPr lang="zh-CN" altLang="en-US" sz="26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+mn-ea"/>
            </a:endParaRPr>
          </a:p>
          <a:p>
            <a:pPr marL="0" lvl="0" indent="0" eaLnBrk="1" fontAlgn="base" hangingPunct="1">
              <a:lnSpc>
                <a:spcPct val="125000"/>
              </a:lnSpc>
              <a:buNone/>
            </a:pPr>
            <a:r>
              <a:rPr lang="zh-CN" altLang="en-US" sz="26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+mn-ea"/>
              </a:rPr>
              <a:t>            八、问题和困难</a:t>
            </a:r>
            <a:endParaRPr lang="zh-CN" altLang="en-US" sz="26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+mn-ea"/>
            </a:endParaRPr>
          </a:p>
          <a:p>
            <a:pPr marL="0" lvl="0" indent="0" eaLnBrk="1" fontAlgn="base" hangingPunct="1">
              <a:lnSpc>
                <a:spcPct val="125000"/>
              </a:lnSpc>
              <a:buNone/>
            </a:pPr>
            <a:endParaRPr lang="zh-CN" altLang="en-US" sz="24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+mn-ea"/>
            </a:endParaRPr>
          </a:p>
          <a:p>
            <a:pPr marL="0" lvl="0" indent="0" eaLnBrk="1" fontAlgn="base" hangingPunct="1">
              <a:lnSpc>
                <a:spcPct val="125000"/>
              </a:lnSpc>
              <a:buNone/>
            </a:pPr>
            <a:endParaRPr lang="zh-CN" altLang="en-US" sz="4800" b="1" strike="noStrike" noProof="1" dirty="0">
              <a:solidFill>
                <a:schemeClr val="folHlink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lvl="0" eaLnBrk="1" fontAlgn="base" hangingPunct="1">
              <a:lnSpc>
                <a:spcPct val="125000"/>
              </a:lnSpc>
              <a:buNone/>
            </a:pPr>
            <a:endParaRPr lang="zh-CN" altLang="en-US" sz="4800" b="1" strike="noStrike" noProof="1" dirty="0">
              <a:solidFill>
                <a:schemeClr val="folHlink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lvl="0" eaLnBrk="1" fontAlgn="base" hangingPunct="1">
              <a:lnSpc>
                <a:spcPct val="125000"/>
              </a:lnSpc>
            </a:pPr>
            <a:endParaRPr lang="zh-CN" altLang="en-US" sz="4800" b="1" strike="noStrike" noProof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lvl="0" eaLnBrk="1" fontAlgn="base" hangingPunct="1">
              <a:buNone/>
            </a:pPr>
            <a:endParaRPr lang="en-US" altLang="x-none" sz="2800" strike="noStrike" noProof="1" dirty="0">
              <a:solidFill>
                <a:schemeClr val="folHlink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七、生态护林员管理实践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24578" name="内容占位符 2"/>
          <p:cNvSpPr>
            <a:spLocks noGrp="1"/>
          </p:cNvSpPr>
          <p:nvPr>
            <p:ph idx="4294967295"/>
          </p:nvPr>
        </p:nvSpPr>
        <p:spPr>
          <a:xfrm>
            <a:off x="442913" y="1404938"/>
            <a:ext cx="8264525" cy="4864100"/>
          </a:xfrm>
          <a:ln/>
        </p:spPr>
        <p:txBody>
          <a:bodyPr wrap="square" anchor="t"/>
          <a:p>
            <a:pPr marL="0" indent="0">
              <a:lnSpc>
                <a:spcPts val="68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（四）管理备忘录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1000"/>
              </a:lnSpc>
              <a:spcBef>
                <a:spcPct val="0"/>
              </a:spcBef>
              <a:buNone/>
            </a:pP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1000"/>
              </a:lnSpc>
              <a:spcBef>
                <a:spcPct val="0"/>
              </a:spcBef>
              <a:buNone/>
            </a:pP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◇重要工作：身份审核、报酬发放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◇核心环节：履行选聘程序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◇家庭人数配额：一户一人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◇选聘条件：建档立卡贫困人口（在贫、脱贫、返聘）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◇管护责任落实：人、地、管（管护、监管）“三者合一”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七、生态护林员管理实践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25602" name="内容占位符 2"/>
          <p:cNvSpPr>
            <a:spLocks noGrp="1"/>
          </p:cNvSpPr>
          <p:nvPr>
            <p:ph idx="4294967295"/>
          </p:nvPr>
        </p:nvSpPr>
        <p:spPr>
          <a:xfrm>
            <a:off x="442913" y="1404938"/>
            <a:ext cx="8264525" cy="4864100"/>
          </a:xfrm>
          <a:ln/>
        </p:spPr>
        <p:txBody>
          <a:bodyPr wrap="square" anchor="t"/>
          <a:p>
            <a:pPr marL="0" indent="0">
              <a:lnSpc>
                <a:spcPts val="68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（四）管理备忘录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500"/>
              </a:lnSpc>
              <a:spcBef>
                <a:spcPct val="0"/>
              </a:spcBef>
              <a:buNone/>
            </a:pP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500"/>
              </a:lnSpc>
              <a:spcBef>
                <a:spcPct val="0"/>
              </a:spcBef>
              <a:buNone/>
            </a:pP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500"/>
              </a:lnSpc>
              <a:spcBef>
                <a:spcPct val="0"/>
              </a:spcBef>
              <a:buNone/>
            </a:pP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◇岗位设置：巡护、守护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  巡护</a:t>
            </a:r>
            <a:r>
              <a:rPr lang="en-US" altLang="zh-CN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--</a:t>
            </a: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承包管护、共同管护、联合管护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划定单独管护责任区独立承担管护责任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划定多人共管责任区共同承担管护责任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合并多人管护的责任区共同承担管护责任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◇动态管理：生态护林员信息管理系统运行、半年度生态护林员信息数据报送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七、生态护林员管理实践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26626" name="内容占位符 2"/>
          <p:cNvSpPr>
            <a:spLocks noGrp="1"/>
          </p:cNvSpPr>
          <p:nvPr>
            <p:ph idx="4294967295"/>
          </p:nvPr>
        </p:nvSpPr>
        <p:spPr>
          <a:xfrm>
            <a:off x="442913" y="1404938"/>
            <a:ext cx="8264525" cy="4864100"/>
          </a:xfrm>
          <a:ln/>
        </p:spPr>
        <p:txBody>
          <a:bodyPr wrap="square" anchor="t"/>
          <a:p>
            <a:pPr marL="0" indent="0">
              <a:lnSpc>
                <a:spcPts val="68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（四）管理备忘录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1000"/>
              </a:lnSpc>
              <a:spcBef>
                <a:spcPct val="0"/>
              </a:spcBef>
              <a:buNone/>
            </a:pP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◇报酬发放：报酬标准不低于0.8元/人年（可超出1万），一卡通发放，年度管理、全额支出。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◇报酬平衡：同岗同责、同岗同酬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◇管护定额：500亩/人以上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◇管理模式：“县级确定岗位、乡镇聘用考核、村级使用监管”管理机制，“协议聘用、统一管理”落实责任。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◇资金用途：管护报酬、其他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七、生态护林员管理实践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27650" name="内容占位符 2"/>
          <p:cNvSpPr>
            <a:spLocks noGrp="1"/>
          </p:cNvSpPr>
          <p:nvPr>
            <p:ph idx="4294967295"/>
          </p:nvPr>
        </p:nvSpPr>
        <p:spPr>
          <a:xfrm>
            <a:off x="442913" y="1404938"/>
            <a:ext cx="8264525" cy="4864100"/>
          </a:xfrm>
          <a:ln/>
        </p:spPr>
        <p:txBody>
          <a:bodyPr wrap="square" anchor="t"/>
          <a:p>
            <a:pPr marL="0" indent="0">
              <a:lnSpc>
                <a:spcPts val="68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（五）典型管理经验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None/>
            </a:pPr>
            <a:r>
              <a:rPr lang="zh-CN" altLang="en-US" sz="23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◇高位推动</a:t>
            </a:r>
            <a:endParaRPr lang="zh-CN" altLang="en-US" sz="23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None/>
            </a:pPr>
            <a:r>
              <a:rPr lang="zh-CN" altLang="en-US" sz="23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◇合力推进</a:t>
            </a:r>
            <a:endParaRPr lang="zh-CN" altLang="en-US" sz="23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None/>
            </a:pPr>
            <a:r>
              <a:rPr lang="zh-CN" altLang="en-US" sz="23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◇依靠基础推进落地</a:t>
            </a:r>
            <a:endParaRPr lang="zh-CN" altLang="en-US" sz="23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None/>
            </a:pPr>
            <a:r>
              <a:rPr lang="zh-CN" altLang="en-US" sz="23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◇建章立制，规范管理</a:t>
            </a:r>
            <a:endParaRPr lang="zh-CN" altLang="en-US" sz="23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None/>
            </a:pPr>
            <a:r>
              <a:rPr lang="zh-CN" altLang="en-US" sz="23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◇强化督导，确保实效</a:t>
            </a:r>
            <a:endParaRPr lang="zh-CN" altLang="en-US" sz="23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None/>
            </a:pPr>
            <a:r>
              <a:rPr lang="zh-CN" altLang="en-US" sz="23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◇大力宣传，扩大影响</a:t>
            </a:r>
            <a:endParaRPr lang="zh-CN" altLang="en-US" sz="23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None/>
            </a:pPr>
            <a:r>
              <a:rPr lang="zh-CN" altLang="en-US" sz="23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◇探索机制，强化保障</a:t>
            </a:r>
            <a:endParaRPr lang="zh-CN" altLang="en-US" sz="23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None/>
            </a:pPr>
            <a:r>
              <a:rPr lang="zh-CN" altLang="en-US" sz="23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◇创新模式（实施互联网+管理）</a:t>
            </a:r>
            <a:endParaRPr lang="zh-CN" altLang="en-US" sz="23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4000"/>
              </a:lnSpc>
              <a:spcBef>
                <a:spcPct val="0"/>
              </a:spcBef>
              <a:buNone/>
            </a:pP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八、存在的主要问题和困难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28674" name="内容占位符 2"/>
          <p:cNvSpPr>
            <a:spLocks noGrp="1"/>
          </p:cNvSpPr>
          <p:nvPr>
            <p:ph idx="4294967295"/>
          </p:nvPr>
        </p:nvSpPr>
        <p:spPr>
          <a:xfrm>
            <a:off x="442913" y="1682750"/>
            <a:ext cx="8264525" cy="4586288"/>
          </a:xfrm>
          <a:ln/>
        </p:spPr>
        <p:txBody>
          <a:bodyPr wrap="square" anchor="t"/>
          <a:p>
            <a:pPr marL="0" indent="0">
              <a:lnSpc>
                <a:spcPts val="5000"/>
              </a:lnSpc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（一）政策执行偏差</a:t>
            </a:r>
            <a:endParaRPr lang="zh-CN" altLang="en-US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5000"/>
              </a:lnSpc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（二）履职尽责不到位</a:t>
            </a:r>
            <a:endParaRPr lang="zh-CN" altLang="en-US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5000"/>
              </a:lnSpc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（三）管理能力不足</a:t>
            </a:r>
            <a:endParaRPr lang="zh-CN" altLang="en-US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5000"/>
              </a:lnSpc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（四）管护体系建设不完善。</a:t>
            </a:r>
            <a:endParaRPr lang="zh-CN" altLang="en-US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5000"/>
              </a:lnSpc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（五）管理工作繁重</a:t>
            </a:r>
            <a:endParaRPr lang="zh-CN" altLang="en-US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5000"/>
              </a:lnSpc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（六）激励机制不完备</a:t>
            </a:r>
            <a:endParaRPr lang="zh-CN" altLang="en-US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5000"/>
              </a:lnSpc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（七）政策设计制度化不明朗</a:t>
            </a:r>
            <a:endParaRPr lang="zh-CN" altLang="en-US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3200"/>
              </a:lnSpc>
              <a:spcBef>
                <a:spcPct val="0"/>
              </a:spcBef>
              <a:buNone/>
            </a:pPr>
            <a:endParaRPr lang="zh-CN" altLang="en-US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7" name="Rectangle 3"/>
          <p:cNvSpPr>
            <a:spLocks noGrp="1"/>
          </p:cNvSpPr>
          <p:nvPr>
            <p:ph type="body"/>
          </p:nvPr>
        </p:nvSpPr>
        <p:spPr>
          <a:xfrm>
            <a:off x="539750" y="2590800"/>
            <a:ext cx="8001000" cy="3359150"/>
          </a:xfrm>
          <a:ln/>
        </p:spPr>
        <p:txBody>
          <a:bodyPr wrap="square" anchor="t"/>
          <a:p>
            <a:pPr algn="ctr" eaLnBrk="1" hangingPunct="1">
              <a:buNone/>
            </a:pPr>
            <a:r>
              <a:rPr lang="en-US" altLang="zh-CN" sz="6000" dirty="0">
                <a:latin typeface="宋体" panose="02010600030101010101" pitchFamily="2" charset="-122"/>
              </a:rPr>
              <a:t> </a:t>
            </a:r>
            <a:r>
              <a:rPr lang="zh-CN" altLang="en-US" sz="6000" b="1" dirty="0">
                <a:latin typeface="宋体" panose="02010600030101010101" pitchFamily="2" charset="-122"/>
              </a:rPr>
              <a:t>谢  谢 ！</a:t>
            </a:r>
            <a:endParaRPr lang="zh-CN" altLang="en-US" sz="6000" b="1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571500" y="334010"/>
            <a:ext cx="8001000" cy="908685"/>
          </a:xfrm>
        </p:spPr>
        <p:txBody>
          <a:bodyPr vert="horz" wrap="square" anchor="b"/>
          <a:p>
            <a:pPr lvl="0" algn="ctr" eaLnBrk="1" fontAlgn="base" hangingPunct="1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</a:rPr>
              <a:t>一、实施生态护林员选聘的政策背景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</a:endParaRPr>
          </a:p>
        </p:txBody>
      </p:sp>
      <p:sp>
        <p:nvSpPr>
          <p:cNvPr id="5123" name="Rectangle 3"/>
          <p:cNvSpPr>
            <a:spLocks noGrp="1"/>
          </p:cNvSpPr>
          <p:nvPr>
            <p:ph type="body"/>
          </p:nvPr>
        </p:nvSpPr>
        <p:spPr>
          <a:xfrm>
            <a:off x="381000" y="1549400"/>
            <a:ext cx="8585200" cy="4621213"/>
          </a:xfrm>
        </p:spPr>
        <p:txBody>
          <a:bodyPr vert="horz" wrap="square" anchor="t"/>
          <a:p>
            <a:pPr marL="0" lvl="0" indent="0" eaLnBrk="1" fontAlgn="base" hangingPunct="1">
              <a:lnSpc>
                <a:spcPct val="125000"/>
              </a:lnSpc>
              <a:buNone/>
            </a:pPr>
            <a:endParaRPr lang="zh-CN" altLang="en-US" sz="3200" b="1" strike="noStrike" noProof="1" dirty="0">
              <a:solidFill>
                <a:srgbClr val="003366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lvl="0" indent="0" eaLnBrk="1" fontAlgn="base" hangingPunct="1">
              <a:lnSpc>
                <a:spcPct val="125000"/>
              </a:lnSpc>
              <a:buNone/>
            </a:pPr>
            <a:r>
              <a:rPr lang="zh-CN" altLang="en-US" sz="32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（一）扶贫开发</a:t>
            </a:r>
            <a:r>
              <a:rPr lang="en-US" altLang="zh-CN" sz="32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--</a:t>
            </a:r>
            <a:r>
              <a:rPr lang="zh-CN" altLang="en-US" sz="32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历史责任和现实需要</a:t>
            </a:r>
            <a:endParaRPr lang="zh-CN" altLang="en-US" sz="32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lvl="0" indent="0" eaLnBrk="1" fontAlgn="base" hangingPunct="1">
              <a:lnSpc>
                <a:spcPts val="2000"/>
              </a:lnSpc>
              <a:spcBef>
                <a:spcPts val="0"/>
              </a:spcBef>
              <a:buNone/>
            </a:pPr>
            <a:r>
              <a:rPr lang="zh-CN" altLang="en-US" sz="32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</a:t>
            </a:r>
            <a:endParaRPr lang="zh-CN" altLang="en-US" sz="32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lvl="0" indent="0" eaLnBrk="1" fontAlgn="base" hangingPunct="1">
              <a:lnSpc>
                <a:spcPct val="125000"/>
              </a:lnSpc>
              <a:buNone/>
            </a:pPr>
            <a:r>
              <a:rPr lang="zh-CN" altLang="en-US" sz="32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（二）生态扶贫的重要地位</a:t>
            </a:r>
            <a:endParaRPr lang="zh-CN" altLang="en-US" sz="32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lvl="0" indent="0" eaLnBrk="1" fontAlgn="base" hangingPunct="1">
              <a:lnSpc>
                <a:spcPts val="2000"/>
              </a:lnSpc>
              <a:spcBef>
                <a:spcPts val="0"/>
              </a:spcBef>
              <a:buNone/>
            </a:pPr>
            <a:endParaRPr lang="zh-CN" altLang="en-US" sz="32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lvl="0" indent="0" eaLnBrk="1" fontAlgn="base" hangingPunct="1">
              <a:lnSpc>
                <a:spcPct val="125000"/>
              </a:lnSpc>
              <a:buNone/>
            </a:pPr>
            <a:r>
              <a:rPr lang="zh-CN" altLang="en-US" sz="32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（三）生态护林员选聘</a:t>
            </a:r>
            <a:r>
              <a:rPr lang="en-US" altLang="zh-CN" sz="32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--</a:t>
            </a:r>
            <a:r>
              <a:rPr lang="zh-CN" altLang="en-US" sz="3200" b="1" strike="noStrike" noProof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生态扶贫的有效措施</a:t>
            </a:r>
            <a:endParaRPr lang="zh-CN" altLang="en-US" sz="32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lvl="0" indent="0" eaLnBrk="1" fontAlgn="base" hangingPunct="1">
              <a:lnSpc>
                <a:spcPct val="125000"/>
              </a:lnSpc>
              <a:buNone/>
            </a:pPr>
            <a:endParaRPr lang="zh-CN" altLang="en-US" sz="3200" b="1" strike="noStrike" noProof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lvl="0" eaLnBrk="1" fontAlgn="base" hangingPunct="1">
              <a:lnSpc>
                <a:spcPct val="125000"/>
              </a:lnSpc>
              <a:buNone/>
            </a:pPr>
            <a:endParaRPr lang="zh-CN" altLang="en-US" sz="3200" b="1" strike="noStrike" noProof="1" dirty="0">
              <a:solidFill>
                <a:schemeClr val="folHlink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lvl="0" eaLnBrk="1" fontAlgn="base" hangingPunct="1">
              <a:lnSpc>
                <a:spcPct val="125000"/>
              </a:lnSpc>
            </a:pPr>
            <a:endParaRPr lang="zh-CN" altLang="en-US" sz="4800" b="1" strike="noStrike" noProof="1" dirty="0">
              <a:solidFill>
                <a:srgbClr val="003366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lvl="0" eaLnBrk="1" fontAlgn="base" hangingPunct="1">
              <a:buNone/>
            </a:pPr>
            <a:endParaRPr lang="en-US" altLang="x-none" sz="2800" strike="noStrike" noProof="1" dirty="0">
              <a:solidFill>
                <a:schemeClr val="folHlink"/>
              </a:solidFill>
              <a:latin typeface="黑体" panose="02010609060101010101" pitchFamily="1" charset="-122"/>
              <a:ea typeface="黑体" panose="02010609060101010101" pitchFamily="1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一、实施生态护林员选聘的政策背景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8194" name="内容占位符 2"/>
          <p:cNvSpPr>
            <a:spLocks noGrp="1"/>
          </p:cNvSpPr>
          <p:nvPr>
            <p:ph idx="4294967295"/>
          </p:nvPr>
        </p:nvSpPr>
        <p:spPr>
          <a:xfrm>
            <a:off x="566738" y="1701800"/>
            <a:ext cx="8001000" cy="4032250"/>
          </a:xfrm>
          <a:ln/>
        </p:spPr>
        <p:txBody>
          <a:bodyPr wrap="square" anchor="t"/>
          <a:p>
            <a:pPr marL="0" indent="0">
              <a:buNone/>
            </a:pPr>
            <a:r>
              <a:rPr lang="en-US" altLang="zh-CN" sz="3200" b="1" dirty="0">
                <a:latin typeface="黑体" panose="02010609060101010101" pitchFamily="1" charset="-122"/>
                <a:ea typeface="黑体" panose="02010609060101010101" pitchFamily="1" charset="-122"/>
              </a:rPr>
              <a:t>   </a:t>
            </a:r>
            <a:endParaRPr lang="en-US" altLang="zh-CN" sz="3200" b="1" dirty="0"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buNone/>
            </a:pPr>
            <a:r>
              <a:rPr lang="en-US" altLang="zh-CN" sz="3200" b="1" dirty="0">
                <a:latin typeface="黑体" panose="02010609060101010101" pitchFamily="1" charset="-122"/>
                <a:ea typeface="黑体" panose="02010609060101010101" pitchFamily="1" charset="-122"/>
              </a:rPr>
              <a:t> </a:t>
            </a:r>
            <a:r>
              <a:rPr lang="zh-CN" altLang="zh-CN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（一）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扶贫开发</a:t>
            </a:r>
            <a:r>
              <a:rPr lang="en-US" altLang="zh-CN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--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历史责任和现实需要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20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◇重要使命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2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200"/>
              </a:lnSpc>
              <a:spcBef>
                <a:spcPct val="0"/>
              </a:spcBef>
              <a:buNone/>
            </a:pP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200"/>
              </a:lnSpc>
              <a:spcBef>
                <a:spcPct val="0"/>
              </a:spcBef>
              <a:buNone/>
            </a:pP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200"/>
              </a:lnSpc>
              <a:spcBef>
                <a:spcPct val="0"/>
              </a:spcBef>
              <a:buNone/>
            </a:pP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◇战略布局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5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500"/>
              </a:lnSpc>
              <a:spcBef>
                <a:spcPct val="0"/>
              </a:spcBef>
              <a:buNone/>
            </a:pP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◇重大意义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300"/>
              </a:lnSpc>
              <a:spcBef>
                <a:spcPct val="0"/>
              </a:spcBef>
              <a:buNone/>
            </a:pP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5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◇政治任务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endParaRPr lang="zh-CN" altLang="en-US" sz="4000" b="1" dirty="0">
              <a:solidFill>
                <a:srgbClr val="003366"/>
              </a:solidFill>
              <a:latin typeface="方正黑体_GBK" panose="03000509000000000000" charset="-122"/>
              <a:ea typeface="方正黑体_GBK" panose="03000509000000000000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一、实施生态护林员选聘的政策背景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9218" name="内容占位符 2"/>
          <p:cNvSpPr>
            <a:spLocks noGrp="1"/>
          </p:cNvSpPr>
          <p:nvPr>
            <p:ph idx="4294967295"/>
          </p:nvPr>
        </p:nvSpPr>
        <p:spPr>
          <a:xfrm>
            <a:off x="566738" y="1701800"/>
            <a:ext cx="8234362" cy="4032250"/>
          </a:xfrm>
          <a:ln/>
        </p:spPr>
        <p:txBody>
          <a:bodyPr wrap="square" anchor="t"/>
          <a:p>
            <a:pPr marL="0" indent="0">
              <a:buNone/>
            </a:pPr>
            <a:r>
              <a:rPr lang="en-US" altLang="zh-CN" sz="3200" b="1" dirty="0">
                <a:latin typeface="黑体" panose="02010609060101010101" pitchFamily="1" charset="-122"/>
                <a:ea typeface="黑体" panose="02010609060101010101" pitchFamily="1" charset="-122"/>
              </a:rPr>
              <a:t>   </a:t>
            </a:r>
            <a:endParaRPr lang="en-US" altLang="zh-CN" sz="3200" b="1" dirty="0"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buNone/>
            </a:pPr>
            <a:r>
              <a:rPr lang="en-US" altLang="zh-CN" sz="3200" b="1" dirty="0">
                <a:latin typeface="黑体" panose="02010609060101010101" pitchFamily="1" charset="-122"/>
                <a:ea typeface="黑体" panose="02010609060101010101" pitchFamily="1" charset="-122"/>
              </a:rPr>
              <a:t> </a:t>
            </a:r>
            <a:r>
              <a:rPr lang="en-US" altLang="zh-CN" sz="3200" b="1" dirty="0">
                <a:solidFill>
                  <a:srgbClr val="002060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 </a:t>
            </a:r>
            <a:r>
              <a:rPr lang="zh-CN" altLang="en-US" sz="3200" b="1" dirty="0">
                <a:solidFill>
                  <a:srgbClr val="002060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（二）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生态扶贫的重要地位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2000"/>
              </a:lnSpc>
              <a:spcBef>
                <a:spcPct val="0"/>
              </a:spcBef>
              <a:buNone/>
            </a:pP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20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◇打赢脱贫攻坚战总体要求原则内容之一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15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1500"/>
              </a:lnSpc>
              <a:spcBef>
                <a:spcPct val="0"/>
              </a:spcBef>
              <a:buNone/>
            </a:pP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◇重要的精准扶贫方略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15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1500"/>
              </a:lnSpc>
              <a:spcBef>
                <a:spcPct val="0"/>
              </a:spcBef>
              <a:buNone/>
            </a:pP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◇</a:t>
            </a:r>
            <a:r>
              <a:rPr lang="en-US" altLang="zh-CN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“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五个一批</a:t>
            </a:r>
            <a:r>
              <a:rPr lang="en-US" altLang="zh-CN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”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工程内容之一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</a:t>
            </a:r>
            <a:endParaRPr lang="zh-CN" altLang="en-US" sz="4000" b="1" dirty="0">
              <a:solidFill>
                <a:srgbClr val="003366"/>
              </a:solidFill>
              <a:latin typeface="方正黑体_GBK" panose="03000509000000000000" charset="-122"/>
              <a:ea typeface="方正黑体_GBK" panose="03000509000000000000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一、实施生态护林员选聘的政策背景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10242" name="内容占位符 2"/>
          <p:cNvSpPr>
            <a:spLocks noGrp="1"/>
          </p:cNvSpPr>
          <p:nvPr>
            <p:ph idx="4294967295"/>
          </p:nvPr>
        </p:nvSpPr>
        <p:spPr>
          <a:xfrm>
            <a:off x="566738" y="1701800"/>
            <a:ext cx="8234362" cy="4032250"/>
          </a:xfrm>
          <a:ln/>
        </p:spPr>
        <p:txBody>
          <a:bodyPr wrap="square" anchor="t"/>
          <a:p>
            <a:pPr marL="0" indent="0">
              <a:buNone/>
            </a:pPr>
            <a:r>
              <a:rPr lang="en-US" altLang="zh-CN" sz="3200" b="1" dirty="0">
                <a:latin typeface="黑体" panose="02010609060101010101" pitchFamily="1" charset="-122"/>
                <a:ea typeface="黑体" panose="02010609060101010101" pitchFamily="1" charset="-122"/>
              </a:rPr>
              <a:t>   </a:t>
            </a:r>
            <a:endParaRPr lang="en-US" altLang="zh-CN" sz="3200" b="1" dirty="0"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（三）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生态护林员选聘</a:t>
            </a:r>
            <a:r>
              <a:rPr lang="en-US" altLang="zh-CN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-</a:t>
            </a: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生态扶贫的有效举措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2000"/>
              </a:lnSpc>
              <a:spcBef>
                <a:spcPct val="0"/>
              </a:spcBef>
              <a:buNone/>
            </a:pP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2000"/>
              </a:lnSpc>
              <a:spcBef>
                <a:spcPct val="0"/>
              </a:spcBef>
              <a:buNone/>
            </a:pP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2000"/>
              </a:lnSpc>
              <a:spcBef>
                <a:spcPct val="0"/>
              </a:spcBef>
              <a:buNone/>
            </a:pP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◇打赢脱贫攻坚战的决定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15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1500"/>
              </a:lnSpc>
              <a:spcBef>
                <a:spcPct val="0"/>
              </a:spcBef>
              <a:buNone/>
            </a:pP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◇习近平总书记讲话精神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1500"/>
              </a:lnSpc>
              <a:spcBef>
                <a:spcPct val="0"/>
              </a:spcBef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1500"/>
              </a:lnSpc>
              <a:spcBef>
                <a:spcPct val="0"/>
              </a:spcBef>
              <a:buNone/>
            </a:pP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</a:t>
            </a:r>
            <a:endParaRPr lang="zh-CN" altLang="en-US" sz="3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</a:t>
            </a:r>
            <a:endParaRPr lang="zh-CN" altLang="en-US" sz="4000" b="1" dirty="0">
              <a:solidFill>
                <a:srgbClr val="003366"/>
              </a:solidFill>
              <a:latin typeface="方正黑体_GBK" panose="03000509000000000000" charset="-122"/>
              <a:ea typeface="方正黑体_GBK" panose="03000509000000000000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二、生态护林员选聘政策启动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11266" name="内容占位符 2"/>
          <p:cNvSpPr>
            <a:spLocks noGrp="1"/>
          </p:cNvSpPr>
          <p:nvPr>
            <p:ph idx="4294967295"/>
          </p:nvPr>
        </p:nvSpPr>
        <p:spPr>
          <a:xfrm>
            <a:off x="566738" y="1701800"/>
            <a:ext cx="8234362" cy="4032250"/>
          </a:xfrm>
          <a:ln/>
        </p:spPr>
        <p:txBody>
          <a:bodyPr wrap="square" anchor="t"/>
          <a:p>
            <a:pPr marL="0" indent="0">
              <a:buNone/>
            </a:pPr>
            <a:r>
              <a:rPr lang="en-US" altLang="zh-CN" sz="1600" b="1" dirty="0">
                <a:latin typeface="黑体" panose="02010609060101010101" pitchFamily="1" charset="-122"/>
                <a:ea typeface="黑体" panose="02010609060101010101" pitchFamily="1" charset="-122"/>
              </a:rPr>
              <a:t>   </a:t>
            </a:r>
            <a:r>
              <a:rPr lang="en-US" altLang="zh-CN" sz="2000" b="1" dirty="0">
                <a:latin typeface="方正黑体_GBK" panose="03000509000000000000" charset="-122"/>
                <a:ea typeface="方正黑体_GBK" panose="03000509000000000000" charset="-122"/>
              </a:rPr>
              <a:t> </a:t>
            </a:r>
            <a:r>
              <a:rPr lang="en-US" altLang="zh-CN" sz="20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◇《云南省林业 云南省财政厅 云南省扶贫办关于下达2016年选聘贫困人口开展生态护林任务计划的通知》（办规字〔2016〕171号）</a:t>
            </a:r>
            <a:endParaRPr lang="en-US" altLang="zh-CN" sz="20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en-US" altLang="zh-CN" sz="20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◇《国家林业局办公室 财政部办公厅 国务院扶贫办综合司关于开展2017年建档立卡贫困人口生态护林员选聘工作的通知》（林规发〔2017〕107号）</a:t>
            </a:r>
            <a:endParaRPr lang="en-US" altLang="zh-CN" sz="20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en-US" altLang="zh-CN" sz="20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◇《云南省林业 云南省财政厅 云南省人民政府扶贫开发办关于做好2018年建档立卡贫困人口生态护林员选聘工作的通知》（云林联发〔2018〕24号）</a:t>
            </a:r>
            <a:endParaRPr lang="en-US" altLang="zh-CN" sz="20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en-US" altLang="zh-CN" sz="20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◇《云南省林业 云南省财政厅 云南省扶贫办关于下达2016年选聘贫困人口开展生态护林任务计划的通知》（云林联发〔2016〕41号）</a:t>
            </a:r>
            <a:endParaRPr lang="en-US" altLang="zh-CN" sz="20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en-US" altLang="zh-CN" sz="20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◇《云南省林业 云南省财政厅 云南省</a:t>
            </a:r>
            <a:r>
              <a:rPr lang="zh-CN" altLang="zh-CN" sz="20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人民政府</a:t>
            </a:r>
            <a:r>
              <a:rPr lang="en-US" altLang="zh-CN" sz="20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扶贫</a:t>
            </a:r>
            <a:r>
              <a:rPr lang="zh-CN" altLang="en-US" sz="20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开发</a:t>
            </a:r>
            <a:r>
              <a:rPr lang="en-US" altLang="zh-CN" sz="20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办关于</a:t>
            </a:r>
            <a:r>
              <a:rPr lang="zh-CN" altLang="en-US" sz="20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做好</a:t>
            </a:r>
            <a:r>
              <a:rPr lang="en-US" altLang="zh-CN" sz="20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2019年</a:t>
            </a:r>
            <a:r>
              <a:rPr lang="zh-CN" altLang="en-US" sz="20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建档立卡</a:t>
            </a:r>
            <a:r>
              <a:rPr lang="en-US" altLang="zh-CN" sz="20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贫困人口生态护林</a:t>
            </a:r>
            <a:r>
              <a:rPr lang="zh-CN" altLang="en-US" sz="20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选聘工作</a:t>
            </a:r>
            <a:r>
              <a:rPr lang="en-US" altLang="zh-CN" sz="20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的通知》（云林联发〔2019〕16号）</a:t>
            </a:r>
            <a:endParaRPr lang="en-US" altLang="zh-CN" sz="20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endParaRPr lang="en-US" altLang="zh-CN" sz="22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en-US" altLang="zh-CN" sz="1600" b="1" dirty="0">
                <a:latin typeface="黑体" panose="02010609060101010101" pitchFamily="1" charset="-122"/>
                <a:ea typeface="黑体" panose="02010609060101010101" pitchFamily="1" charset="-122"/>
              </a:rPr>
              <a:t> </a:t>
            </a:r>
            <a:endParaRPr lang="en-US" altLang="zh-CN" sz="1600" b="1" dirty="0">
              <a:latin typeface="黑体" panose="02010609060101010101" pitchFamily="1" charset="-122"/>
              <a:ea typeface="黑体" panose="02010609060101010101" pitchFamily="1" charset="-122"/>
            </a:endParaRPr>
          </a:p>
          <a:p>
            <a:pPr marL="0" indent="0">
              <a:buNone/>
            </a:pPr>
            <a:r>
              <a:rPr lang="en-US" altLang="zh-CN" sz="1000" b="1" dirty="0">
                <a:latin typeface="黑体" panose="02010609060101010101" pitchFamily="1" charset="-122"/>
                <a:ea typeface="黑体" panose="02010609060101010101" pitchFamily="1" charset="-122"/>
              </a:rPr>
              <a:t> </a:t>
            </a:r>
            <a:r>
              <a:rPr lang="en-US" altLang="zh-CN" sz="1000" b="1" dirty="0">
                <a:solidFill>
                  <a:srgbClr val="002060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 </a:t>
            </a:r>
            <a:endParaRPr lang="zh-CN" altLang="en-US" sz="10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1500"/>
              </a:lnSpc>
              <a:spcBef>
                <a:spcPct val="0"/>
              </a:spcBef>
              <a:buNone/>
            </a:pPr>
            <a:r>
              <a:rPr lang="zh-CN" altLang="en-US" sz="10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</a:t>
            </a:r>
            <a:endParaRPr lang="zh-CN" altLang="en-US" sz="10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1500"/>
              </a:lnSpc>
              <a:spcBef>
                <a:spcPct val="0"/>
              </a:spcBef>
              <a:buNone/>
            </a:pPr>
            <a:endParaRPr lang="zh-CN" altLang="en-US" sz="10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10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</a:t>
            </a:r>
            <a:endParaRPr lang="zh-CN" altLang="en-US" sz="10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10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</a:t>
            </a:r>
            <a:endParaRPr lang="zh-CN" altLang="en-US" sz="1000" b="1" dirty="0">
              <a:solidFill>
                <a:srgbClr val="003366"/>
              </a:solidFill>
              <a:latin typeface="方正黑体_GBK" panose="03000509000000000000" charset="-122"/>
              <a:ea typeface="方正黑体_GBK" panose="03000509000000000000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二、生态护林员选聘政策启动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12290" name="内容占位符 2"/>
          <p:cNvSpPr>
            <a:spLocks noGrp="1"/>
          </p:cNvSpPr>
          <p:nvPr>
            <p:ph idx="4294967295"/>
          </p:nvPr>
        </p:nvSpPr>
        <p:spPr>
          <a:xfrm>
            <a:off x="566738" y="1701800"/>
            <a:ext cx="8234362" cy="4032250"/>
          </a:xfrm>
          <a:ln/>
        </p:spPr>
        <p:txBody>
          <a:bodyPr wrap="square" anchor="t"/>
          <a:p>
            <a:pPr marL="0" indent="0">
              <a:lnSpc>
                <a:spcPts val="2000"/>
              </a:lnSpc>
              <a:buNone/>
            </a:pPr>
            <a:r>
              <a:rPr lang="en-US" altLang="zh-CN" sz="1600" b="1" dirty="0">
                <a:latin typeface="黑体" panose="02010609060101010101" pitchFamily="1" charset="-122"/>
                <a:ea typeface="黑体" panose="02010609060101010101" pitchFamily="1" charset="-122"/>
              </a:rPr>
              <a:t>   </a:t>
            </a:r>
            <a:r>
              <a:rPr lang="en-US" altLang="zh-CN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</a:t>
            </a:r>
            <a:endParaRPr lang="en-US" altLang="zh-CN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2000"/>
              </a:lnSpc>
              <a:buNone/>
            </a:pPr>
            <a:r>
              <a:rPr lang="en-US" altLang="zh-CN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  ☆ </a:t>
            </a: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任务批次管理</a:t>
            </a:r>
            <a:endParaRPr lang="zh-CN" altLang="en-US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2000"/>
              </a:lnSpc>
              <a:buNone/>
            </a:pPr>
            <a:r>
              <a:rPr lang="en-US" altLang="zh-CN" sz="2800" b="1" dirty="0">
                <a:latin typeface="方正黑体_GBK" panose="03000509000000000000" charset="-122"/>
                <a:ea typeface="方正黑体_GBK" panose="03000509000000000000" charset="-122"/>
              </a:rPr>
              <a:t> </a:t>
            </a:r>
            <a:r>
              <a:rPr lang="en-US" altLang="zh-CN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</a:t>
            </a:r>
            <a:endParaRPr lang="en-US" altLang="zh-CN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2000"/>
              </a:lnSpc>
              <a:buNone/>
            </a:pP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</a:t>
            </a:r>
            <a:endParaRPr lang="zh-CN" altLang="en-US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2000"/>
              </a:lnSpc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</a:t>
            </a:r>
            <a:r>
              <a:rPr lang="en-US" altLang="zh-CN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☆ </a:t>
            </a: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资金拨付渠道</a:t>
            </a:r>
            <a:endParaRPr lang="zh-CN" altLang="en-US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2000"/>
              </a:lnSpc>
              <a:spcBef>
                <a:spcPct val="0"/>
              </a:spcBef>
              <a:buNone/>
            </a:pPr>
            <a:endParaRPr lang="zh-CN" altLang="en-US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2000"/>
              </a:lnSpc>
              <a:spcBef>
                <a:spcPct val="0"/>
              </a:spcBef>
              <a:buNone/>
            </a:pPr>
            <a:endParaRPr lang="zh-CN" altLang="en-US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2000"/>
              </a:lnSpc>
              <a:buNone/>
            </a:pP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</a:t>
            </a:r>
            <a:r>
              <a:rPr lang="en-US" altLang="zh-CN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☆ </a:t>
            </a: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资金计划</a:t>
            </a:r>
            <a:endParaRPr lang="zh-CN" altLang="en-US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2000"/>
              </a:lnSpc>
              <a:buNone/>
            </a:pP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</a:t>
            </a:r>
            <a:endParaRPr lang="zh-CN" altLang="en-US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2000"/>
              </a:lnSpc>
              <a:buNone/>
            </a:pP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</a:t>
            </a:r>
            <a:endParaRPr lang="zh-CN" altLang="en-US" sz="28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  <a:sym typeface="宋体" panose="02010600030101010101" pitchFamily="2" charset="-122"/>
            </a:endParaRPr>
          </a:p>
          <a:p>
            <a:pPr marL="0" indent="0">
              <a:lnSpc>
                <a:spcPts val="2000"/>
              </a:lnSpc>
              <a:buNone/>
            </a:pP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  <a:sym typeface="宋体" panose="02010600030101010101" pitchFamily="2" charset="-122"/>
              </a:rPr>
              <a:t>         </a:t>
            </a:r>
            <a:r>
              <a:rPr lang="en-US" altLang="zh-CN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☆ </a:t>
            </a:r>
            <a:r>
              <a:rPr lang="zh-CN" altLang="en-US" sz="28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争取中央资金</a:t>
            </a:r>
            <a:endParaRPr lang="zh-CN" altLang="en-US" sz="2800" b="1" dirty="0">
              <a:solidFill>
                <a:srgbClr val="003366"/>
              </a:solidFill>
              <a:latin typeface="方正黑体_GBK" panose="03000509000000000000" charset="-122"/>
              <a:ea typeface="方正黑体_GBK" panose="03000509000000000000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07720"/>
          </a:xfrm>
        </p:spPr>
        <p:txBody>
          <a:bodyPr vert="horz" wrap="square" anchor="b">
            <a:scene3d>
              <a:camera prst="orthographicFront"/>
              <a:lightRig rig="threePt" dir="t"/>
            </a:scene3d>
          </a:bodyPr>
          <a:p>
            <a:pPr lvl="0" algn="ctr" fontAlgn="base"/>
            <a:r>
              <a:rPr lang="zh-CN" altLang="en-US" sz="3600" b="1" strike="noStrike" noProof="1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三、生态护林员选聘政策的基本概念</a:t>
            </a:r>
            <a:endParaRPr lang="zh-CN" altLang="en-US" sz="3600" b="1" strike="noStrike" noProof="1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方正小标宋_GBK" panose="03000509000000000000" charset="-122"/>
              <a:ea typeface="方正小标宋_GBK" panose="03000509000000000000" charset="-122"/>
              <a:sym typeface="+mn-ea"/>
            </a:endParaRPr>
          </a:p>
        </p:txBody>
      </p:sp>
      <p:sp>
        <p:nvSpPr>
          <p:cNvPr id="13314" name="内容占位符 2"/>
          <p:cNvSpPr>
            <a:spLocks noGrp="1"/>
          </p:cNvSpPr>
          <p:nvPr>
            <p:ph idx="4294967295"/>
          </p:nvPr>
        </p:nvSpPr>
        <p:spPr>
          <a:xfrm>
            <a:off x="566738" y="1701800"/>
            <a:ext cx="8234362" cy="4470400"/>
          </a:xfrm>
          <a:ln/>
        </p:spPr>
        <p:txBody>
          <a:bodyPr wrap="square" anchor="t"/>
          <a:p>
            <a:pPr marL="0" indent="0">
              <a:buNone/>
            </a:pPr>
            <a:r>
              <a:rPr lang="en-US" altLang="zh-CN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</a:t>
            </a: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◇生态护林员选聘政策是通过政府投入</a:t>
            </a:r>
            <a:r>
              <a:rPr lang="zh-CN" altLang="en-US" sz="2400" b="1" dirty="0">
                <a:solidFill>
                  <a:srgbClr val="C00000"/>
                </a:solidFill>
                <a:latin typeface="方正黑体_GBK" panose="03000509000000000000" charset="-122"/>
                <a:ea typeface="方正黑体_GBK" panose="03000509000000000000" charset="-122"/>
              </a:rPr>
              <a:t>财政专项资金</a:t>
            </a: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购买服务，将</a:t>
            </a:r>
            <a:r>
              <a:rPr lang="zh-CN" altLang="en-US" sz="2400" b="1" dirty="0">
                <a:solidFill>
                  <a:srgbClr val="C00000"/>
                </a:solidFill>
                <a:latin typeface="方正黑体_GBK" panose="03000509000000000000" charset="-122"/>
                <a:ea typeface="方正黑体_GBK" panose="03000509000000000000" charset="-122"/>
              </a:rPr>
              <a:t>森林资源</a:t>
            </a: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作为劳动对象，创造森林管护</a:t>
            </a:r>
            <a:r>
              <a:rPr lang="zh-CN" altLang="en-US" sz="2400" b="1" dirty="0">
                <a:solidFill>
                  <a:srgbClr val="C00000"/>
                </a:solidFill>
                <a:latin typeface="方正黑体_GBK" panose="03000509000000000000" charset="-122"/>
                <a:ea typeface="方正黑体_GBK" panose="03000509000000000000" charset="-122"/>
              </a:rPr>
              <a:t>就业</a:t>
            </a: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岗位，选聘有劳动能力的</a:t>
            </a:r>
            <a:r>
              <a:rPr lang="zh-CN" altLang="en-US" sz="2400" b="1" dirty="0">
                <a:solidFill>
                  <a:srgbClr val="C00000"/>
                </a:solidFill>
                <a:latin typeface="方正黑体_GBK" panose="03000509000000000000" charset="-122"/>
                <a:ea typeface="方正黑体_GBK" panose="03000509000000000000" charset="-122"/>
              </a:rPr>
              <a:t>建档立卡贫困人口</a:t>
            </a: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为护林员参与管护工作获取劳动收入，促进贫困家庭精准脱贫，达到</a:t>
            </a:r>
            <a:r>
              <a:rPr lang="zh-CN" altLang="en-US" sz="2400" b="1" dirty="0">
                <a:solidFill>
                  <a:srgbClr val="C00000"/>
                </a:solidFill>
                <a:latin typeface="方正黑体_GBK" panose="03000509000000000000" charset="-122"/>
                <a:ea typeface="方正黑体_GBK" panose="03000509000000000000" charset="-122"/>
              </a:rPr>
              <a:t>脱贫攻坚</a:t>
            </a: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和</a:t>
            </a:r>
            <a:r>
              <a:rPr lang="zh-CN" altLang="en-US" sz="2400" b="1" dirty="0">
                <a:solidFill>
                  <a:srgbClr val="C00000"/>
                </a:solidFill>
                <a:latin typeface="方正黑体_GBK" panose="03000509000000000000" charset="-122"/>
                <a:ea typeface="方正黑体_GBK" panose="03000509000000000000" charset="-122"/>
              </a:rPr>
              <a:t>生态保护</a:t>
            </a: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双重目标共同实现目的的生态扶贫措施。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lnSpc>
                <a:spcPts val="2000"/>
              </a:lnSpc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◇有关论断</a:t>
            </a:r>
            <a:endParaRPr lang="zh-CN" altLang="en-US" sz="24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</a:t>
            </a:r>
            <a:r>
              <a:rPr lang="zh-CN" altLang="en-US" sz="20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实施精准扶贫的生动体现</a:t>
            </a:r>
            <a:endParaRPr lang="zh-CN" altLang="en-US" sz="20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sz="20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实现精准脱贫的便利途径</a:t>
            </a:r>
            <a:endParaRPr lang="zh-CN" altLang="en-US" sz="20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sz="20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加强生态保护的重要举措</a:t>
            </a:r>
            <a:endParaRPr lang="zh-CN" altLang="en-US" sz="20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sz="20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维护林区社会稳定的有效手段</a:t>
            </a:r>
            <a:endParaRPr lang="zh-CN" altLang="en-US" sz="20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  <a:p>
            <a:pPr marL="0" indent="0">
              <a:buNone/>
            </a:pPr>
            <a:r>
              <a:rPr lang="zh-CN" altLang="en-US" sz="2000" b="1" dirty="0">
                <a:solidFill>
                  <a:srgbClr val="002060"/>
                </a:solidFill>
                <a:latin typeface="方正黑体_GBK" panose="03000509000000000000" charset="-122"/>
                <a:ea typeface="方正黑体_GBK" panose="03000509000000000000" charset="-122"/>
              </a:rPr>
              <a:t>       践行绿色发展理念的具体要求</a:t>
            </a:r>
            <a:endParaRPr lang="zh-CN" altLang="en-US" sz="2000" b="1" dirty="0">
              <a:solidFill>
                <a:srgbClr val="002060"/>
              </a:solidFill>
              <a:latin typeface="方正黑体_GBK" panose="03000509000000000000" charset="-122"/>
              <a:ea typeface="方正黑体_GBK" panose="03000509000000000000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C"/>
      </a:accent5>
      <a:accent6>
        <a:srgbClr val="B70000"/>
      </a:accent6>
      <a:hlink>
        <a:srgbClr val="336699"/>
      </a:hlink>
      <a:folHlink>
        <a:srgbClr val="003366"/>
      </a:folHlink>
    </a:clrScheme>
    <a:fontScheme name="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800000"/>
        </a:lt1>
        <a:dk2>
          <a:srgbClr val="FFFFFF"/>
        </a:dk2>
        <a:lt2>
          <a:srgbClr val="A50021"/>
        </a:lt2>
        <a:accent1>
          <a:srgbClr val="FF9900"/>
        </a:accent1>
        <a:accent2>
          <a:srgbClr val="FF3300"/>
        </a:accent2>
        <a:accent3>
          <a:srgbClr val="C1AAAA"/>
        </a:accent3>
        <a:accent4>
          <a:srgbClr val="DCDCDC"/>
        </a:accent4>
        <a:accent5>
          <a:srgbClr val="FFCAAA"/>
        </a:accent5>
        <a:accent6>
          <a:srgbClr val="E52D00"/>
        </a:accent6>
        <a:hlink>
          <a:srgbClr val="FFFFCC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1072E"/>
        </a:lt1>
        <a:dk2>
          <a:srgbClr val="FFFFFF"/>
        </a:dk2>
        <a:lt2>
          <a:srgbClr val="3C001E"/>
        </a:lt2>
        <a:accent1>
          <a:srgbClr val="89A38F"/>
        </a:accent1>
        <a:accent2>
          <a:srgbClr val="666699"/>
        </a:accent2>
        <a:accent3>
          <a:srgbClr val="B3AAAC"/>
        </a:accent3>
        <a:accent4>
          <a:srgbClr val="DCDCDC"/>
        </a:accent4>
        <a:accent5>
          <a:srgbClr val="C4CEC6"/>
        </a:accent5>
        <a:accent6>
          <a:srgbClr val="5B5B89"/>
        </a:accent6>
        <a:hlink>
          <a:srgbClr val="8080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FFFFFF"/>
        </a:dk2>
        <a:lt2>
          <a:srgbClr val="333333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CDCDC"/>
        </a:accent4>
        <a:accent5>
          <a:srgbClr val="ADCAFF"/>
        </a:accent5>
        <a:accent6>
          <a:srgbClr val="B70000"/>
        </a:accent6>
        <a:hlink>
          <a:srgbClr val="6666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0000"/>
        </a:lt1>
        <a:dk2>
          <a:srgbClr val="FFFFFF"/>
        </a:dk2>
        <a:lt2>
          <a:srgbClr val="4B3D1B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CDCDC"/>
        </a:accent4>
        <a:accent5>
          <a:srgbClr val="E2CAAA"/>
        </a:accent5>
        <a:accent6>
          <a:srgbClr val="B75B00"/>
        </a:accent6>
        <a:hlink>
          <a:srgbClr val="666699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FFFFFF"/>
        </a:dk2>
        <a:lt2>
          <a:srgbClr val="006666"/>
        </a:lt2>
        <a:accent1>
          <a:srgbClr val="0099CC"/>
        </a:accent1>
        <a:accent2>
          <a:srgbClr val="6666FF"/>
        </a:accent2>
        <a:accent3>
          <a:srgbClr val="AAADB9"/>
        </a:accent3>
        <a:accent4>
          <a:srgbClr val="DCDCDC"/>
        </a:accent4>
        <a:accent5>
          <a:srgbClr val="AACAE2"/>
        </a:accent5>
        <a:accent6>
          <a:srgbClr val="5B5BE5"/>
        </a:accent6>
        <a:hlink>
          <a:srgbClr val="FFFF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6666"/>
        </a:lt1>
        <a:dk2>
          <a:srgbClr val="FFFFFF"/>
        </a:dk2>
        <a:lt2>
          <a:srgbClr val="003366"/>
        </a:lt2>
        <a:accent1>
          <a:srgbClr val="6699FF"/>
        </a:accent1>
        <a:accent2>
          <a:srgbClr val="00CCFF"/>
        </a:accent2>
        <a:accent3>
          <a:srgbClr val="AAB9B9"/>
        </a:accent3>
        <a:accent4>
          <a:srgbClr val="DCDCDC"/>
        </a:accent4>
        <a:accent5>
          <a:srgbClr val="B9CAFF"/>
        </a:accent5>
        <a:accent6>
          <a:srgbClr val="00B7E5"/>
        </a:accent6>
        <a:hlink>
          <a:srgbClr val="FFFFCC"/>
        </a:hlink>
        <a:folHlink>
          <a:srgbClr val="33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4"/>
        </a:accent3>
        <a:accent4>
          <a:srgbClr val="000000"/>
        </a:accent4>
        <a:accent5>
          <a:srgbClr val="FFE2AA"/>
        </a:accent5>
        <a:accent6>
          <a:srgbClr val="A3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6600"/>
        </a:lt1>
        <a:dk2>
          <a:srgbClr val="FFFFFF"/>
        </a:dk2>
        <a:lt2>
          <a:srgbClr val="598600"/>
        </a:lt2>
        <a:accent1>
          <a:srgbClr val="33CC33"/>
        </a:accent1>
        <a:accent2>
          <a:srgbClr val="99CC00"/>
        </a:accent2>
        <a:accent3>
          <a:srgbClr val="ADB9AA"/>
        </a:accent3>
        <a:accent4>
          <a:srgbClr val="DCDCDC"/>
        </a:accent4>
        <a:accent5>
          <a:srgbClr val="ADE2AD"/>
        </a:accent5>
        <a:accent6>
          <a:srgbClr val="89B700"/>
        </a:accent6>
        <a:hlink>
          <a:srgbClr val="FFCC00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C"/>
        </a:accent5>
        <a:accent6>
          <a:srgbClr val="B7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rofile">
  <a:themeElements>
    <a:clrScheme name="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C"/>
      </a:accent5>
      <a:accent6>
        <a:srgbClr val="B70000"/>
      </a:accent6>
      <a:hlink>
        <a:srgbClr val="336699"/>
      </a:hlink>
      <a:folHlink>
        <a:srgbClr val="003366"/>
      </a:folHlink>
    </a:clrScheme>
    <a:fontScheme name="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800000"/>
        </a:lt1>
        <a:dk2>
          <a:srgbClr val="FFFFFF"/>
        </a:dk2>
        <a:lt2>
          <a:srgbClr val="A50021"/>
        </a:lt2>
        <a:accent1>
          <a:srgbClr val="FF9900"/>
        </a:accent1>
        <a:accent2>
          <a:srgbClr val="FF3300"/>
        </a:accent2>
        <a:accent3>
          <a:srgbClr val="C1AAAA"/>
        </a:accent3>
        <a:accent4>
          <a:srgbClr val="DCDCDC"/>
        </a:accent4>
        <a:accent5>
          <a:srgbClr val="FFCAAA"/>
        </a:accent5>
        <a:accent6>
          <a:srgbClr val="E52D00"/>
        </a:accent6>
        <a:hlink>
          <a:srgbClr val="FFFFCC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1072E"/>
        </a:lt1>
        <a:dk2>
          <a:srgbClr val="FFFFFF"/>
        </a:dk2>
        <a:lt2>
          <a:srgbClr val="3C001E"/>
        </a:lt2>
        <a:accent1>
          <a:srgbClr val="89A38F"/>
        </a:accent1>
        <a:accent2>
          <a:srgbClr val="666699"/>
        </a:accent2>
        <a:accent3>
          <a:srgbClr val="B3AAAC"/>
        </a:accent3>
        <a:accent4>
          <a:srgbClr val="DCDCDC"/>
        </a:accent4>
        <a:accent5>
          <a:srgbClr val="C4CEC6"/>
        </a:accent5>
        <a:accent6>
          <a:srgbClr val="5B5B89"/>
        </a:accent6>
        <a:hlink>
          <a:srgbClr val="8080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FFFFFF"/>
        </a:dk2>
        <a:lt2>
          <a:srgbClr val="333333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CDCDC"/>
        </a:accent4>
        <a:accent5>
          <a:srgbClr val="ADCAFF"/>
        </a:accent5>
        <a:accent6>
          <a:srgbClr val="B70000"/>
        </a:accent6>
        <a:hlink>
          <a:srgbClr val="6666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0000"/>
        </a:lt1>
        <a:dk2>
          <a:srgbClr val="FFFFFF"/>
        </a:dk2>
        <a:lt2>
          <a:srgbClr val="4B3D1B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CDCDC"/>
        </a:accent4>
        <a:accent5>
          <a:srgbClr val="E2CAAA"/>
        </a:accent5>
        <a:accent6>
          <a:srgbClr val="B75B00"/>
        </a:accent6>
        <a:hlink>
          <a:srgbClr val="666699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FFFFFF"/>
        </a:dk2>
        <a:lt2>
          <a:srgbClr val="006666"/>
        </a:lt2>
        <a:accent1>
          <a:srgbClr val="0099CC"/>
        </a:accent1>
        <a:accent2>
          <a:srgbClr val="6666FF"/>
        </a:accent2>
        <a:accent3>
          <a:srgbClr val="AAADB9"/>
        </a:accent3>
        <a:accent4>
          <a:srgbClr val="DCDCDC"/>
        </a:accent4>
        <a:accent5>
          <a:srgbClr val="AACAE2"/>
        </a:accent5>
        <a:accent6>
          <a:srgbClr val="5B5BE5"/>
        </a:accent6>
        <a:hlink>
          <a:srgbClr val="FFFF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6666"/>
        </a:lt1>
        <a:dk2>
          <a:srgbClr val="FFFFFF"/>
        </a:dk2>
        <a:lt2>
          <a:srgbClr val="003366"/>
        </a:lt2>
        <a:accent1>
          <a:srgbClr val="6699FF"/>
        </a:accent1>
        <a:accent2>
          <a:srgbClr val="00CCFF"/>
        </a:accent2>
        <a:accent3>
          <a:srgbClr val="AAB9B9"/>
        </a:accent3>
        <a:accent4>
          <a:srgbClr val="DCDCDC"/>
        </a:accent4>
        <a:accent5>
          <a:srgbClr val="B9CAFF"/>
        </a:accent5>
        <a:accent6>
          <a:srgbClr val="00B7E5"/>
        </a:accent6>
        <a:hlink>
          <a:srgbClr val="FFFFCC"/>
        </a:hlink>
        <a:folHlink>
          <a:srgbClr val="33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4"/>
        </a:accent3>
        <a:accent4>
          <a:srgbClr val="000000"/>
        </a:accent4>
        <a:accent5>
          <a:srgbClr val="FFE2AA"/>
        </a:accent5>
        <a:accent6>
          <a:srgbClr val="A3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6600"/>
        </a:lt1>
        <a:dk2>
          <a:srgbClr val="FFFFFF"/>
        </a:dk2>
        <a:lt2>
          <a:srgbClr val="598600"/>
        </a:lt2>
        <a:accent1>
          <a:srgbClr val="33CC33"/>
        </a:accent1>
        <a:accent2>
          <a:srgbClr val="99CC00"/>
        </a:accent2>
        <a:accent3>
          <a:srgbClr val="ADB9AA"/>
        </a:accent3>
        <a:accent4>
          <a:srgbClr val="DCDCDC"/>
        </a:accent4>
        <a:accent5>
          <a:srgbClr val="ADE2AD"/>
        </a:accent5>
        <a:accent6>
          <a:srgbClr val="89B700"/>
        </a:accent6>
        <a:hlink>
          <a:srgbClr val="FFCC00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C"/>
        </a:accent5>
        <a:accent6>
          <a:srgbClr val="B7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Profile">
  <a:themeElements>
    <a:clrScheme name="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C"/>
      </a:accent5>
      <a:accent6>
        <a:srgbClr val="B70000"/>
      </a:accent6>
      <a:hlink>
        <a:srgbClr val="336699"/>
      </a:hlink>
      <a:folHlink>
        <a:srgbClr val="003366"/>
      </a:folHlink>
    </a:clrScheme>
    <a:fontScheme name="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800000"/>
        </a:lt1>
        <a:dk2>
          <a:srgbClr val="FFFFFF"/>
        </a:dk2>
        <a:lt2>
          <a:srgbClr val="A50021"/>
        </a:lt2>
        <a:accent1>
          <a:srgbClr val="FF9900"/>
        </a:accent1>
        <a:accent2>
          <a:srgbClr val="FF3300"/>
        </a:accent2>
        <a:accent3>
          <a:srgbClr val="C1AAAA"/>
        </a:accent3>
        <a:accent4>
          <a:srgbClr val="DCDCDC"/>
        </a:accent4>
        <a:accent5>
          <a:srgbClr val="FFCAAA"/>
        </a:accent5>
        <a:accent6>
          <a:srgbClr val="E52D00"/>
        </a:accent6>
        <a:hlink>
          <a:srgbClr val="FFFFCC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1072E"/>
        </a:lt1>
        <a:dk2>
          <a:srgbClr val="FFFFFF"/>
        </a:dk2>
        <a:lt2>
          <a:srgbClr val="3C001E"/>
        </a:lt2>
        <a:accent1>
          <a:srgbClr val="89A38F"/>
        </a:accent1>
        <a:accent2>
          <a:srgbClr val="666699"/>
        </a:accent2>
        <a:accent3>
          <a:srgbClr val="B3AAAC"/>
        </a:accent3>
        <a:accent4>
          <a:srgbClr val="DCDCDC"/>
        </a:accent4>
        <a:accent5>
          <a:srgbClr val="C4CEC6"/>
        </a:accent5>
        <a:accent6>
          <a:srgbClr val="5B5B89"/>
        </a:accent6>
        <a:hlink>
          <a:srgbClr val="8080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FFFFFF"/>
        </a:dk2>
        <a:lt2>
          <a:srgbClr val="333333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CDCDC"/>
        </a:accent4>
        <a:accent5>
          <a:srgbClr val="ADCAFF"/>
        </a:accent5>
        <a:accent6>
          <a:srgbClr val="B70000"/>
        </a:accent6>
        <a:hlink>
          <a:srgbClr val="6666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0000"/>
        </a:lt1>
        <a:dk2>
          <a:srgbClr val="FFFFFF"/>
        </a:dk2>
        <a:lt2>
          <a:srgbClr val="4B3D1B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CDCDC"/>
        </a:accent4>
        <a:accent5>
          <a:srgbClr val="E2CAAA"/>
        </a:accent5>
        <a:accent6>
          <a:srgbClr val="B75B00"/>
        </a:accent6>
        <a:hlink>
          <a:srgbClr val="666699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FFFFFF"/>
        </a:dk2>
        <a:lt2>
          <a:srgbClr val="006666"/>
        </a:lt2>
        <a:accent1>
          <a:srgbClr val="0099CC"/>
        </a:accent1>
        <a:accent2>
          <a:srgbClr val="6666FF"/>
        </a:accent2>
        <a:accent3>
          <a:srgbClr val="AAADB9"/>
        </a:accent3>
        <a:accent4>
          <a:srgbClr val="DCDCDC"/>
        </a:accent4>
        <a:accent5>
          <a:srgbClr val="AACAE2"/>
        </a:accent5>
        <a:accent6>
          <a:srgbClr val="5B5BE5"/>
        </a:accent6>
        <a:hlink>
          <a:srgbClr val="FFFF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6666"/>
        </a:lt1>
        <a:dk2>
          <a:srgbClr val="FFFFFF"/>
        </a:dk2>
        <a:lt2>
          <a:srgbClr val="003366"/>
        </a:lt2>
        <a:accent1>
          <a:srgbClr val="6699FF"/>
        </a:accent1>
        <a:accent2>
          <a:srgbClr val="00CCFF"/>
        </a:accent2>
        <a:accent3>
          <a:srgbClr val="AAB9B9"/>
        </a:accent3>
        <a:accent4>
          <a:srgbClr val="DCDCDC"/>
        </a:accent4>
        <a:accent5>
          <a:srgbClr val="B9CAFF"/>
        </a:accent5>
        <a:accent6>
          <a:srgbClr val="00B7E5"/>
        </a:accent6>
        <a:hlink>
          <a:srgbClr val="FFFFCC"/>
        </a:hlink>
        <a:folHlink>
          <a:srgbClr val="33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4"/>
        </a:accent3>
        <a:accent4>
          <a:srgbClr val="000000"/>
        </a:accent4>
        <a:accent5>
          <a:srgbClr val="FFE2AA"/>
        </a:accent5>
        <a:accent6>
          <a:srgbClr val="A3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6600"/>
        </a:lt1>
        <a:dk2>
          <a:srgbClr val="FFFFFF"/>
        </a:dk2>
        <a:lt2>
          <a:srgbClr val="598600"/>
        </a:lt2>
        <a:accent1>
          <a:srgbClr val="33CC33"/>
        </a:accent1>
        <a:accent2>
          <a:srgbClr val="99CC00"/>
        </a:accent2>
        <a:accent3>
          <a:srgbClr val="ADB9AA"/>
        </a:accent3>
        <a:accent4>
          <a:srgbClr val="DCDCDC"/>
        </a:accent4>
        <a:accent5>
          <a:srgbClr val="ADE2AD"/>
        </a:accent5>
        <a:accent6>
          <a:srgbClr val="89B700"/>
        </a:accent6>
        <a:hlink>
          <a:srgbClr val="FFCC00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C"/>
        </a:accent5>
        <a:accent6>
          <a:srgbClr val="B7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0</TotalTime>
  <Words>3643</Words>
  <Application>WPS 演示</Application>
  <PresentationFormat>全屏显示(4:3)</PresentationFormat>
  <Paragraphs>296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25</vt:i4>
      </vt:variant>
    </vt:vector>
  </HeadingPairs>
  <TitlesOfParts>
    <vt:vector size="44" baseType="lpstr">
      <vt:lpstr>Arial</vt:lpstr>
      <vt:lpstr>宋体</vt:lpstr>
      <vt:lpstr>Wingdings</vt:lpstr>
      <vt:lpstr>Verdana</vt:lpstr>
      <vt:lpstr>黑体</vt:lpstr>
      <vt:lpstr>幼圆</vt:lpstr>
      <vt:lpstr>仿宋</vt:lpstr>
      <vt:lpstr>Segoe Print</vt:lpstr>
      <vt:lpstr>微软雅黑</vt:lpstr>
      <vt:lpstr>Arial Unicode MS</vt:lpstr>
      <vt:lpstr>方正仿宋_GBK</vt:lpstr>
      <vt:lpstr>方正小标宋_GBK</vt:lpstr>
      <vt:lpstr>方正楷体_GBK</vt:lpstr>
      <vt:lpstr>楷体</vt:lpstr>
      <vt:lpstr>方正黑体_GBK</vt:lpstr>
      <vt:lpstr>新宋体</vt:lpstr>
      <vt:lpstr>Profile</vt:lpstr>
      <vt:lpstr>1_Profile</vt:lpstr>
      <vt:lpstr>2_Profile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SUNDA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2007年10月25日教学查房</dc:title>
  <dc:creator>LCMZX</dc:creator>
  <cp:lastModifiedBy>Until  you</cp:lastModifiedBy>
  <cp:revision>104</cp:revision>
  <dcterms:created xsi:type="dcterms:W3CDTF">2007-10-24T12:40:10Z</dcterms:created>
  <dcterms:modified xsi:type="dcterms:W3CDTF">2019-11-20T07:22:59Z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2052-10.1.0.7669</vt:lpwstr>
  </property>
</Properties>
</file>