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21"/>
  </p:notesMasterIdLst>
  <p:sldIdLst>
    <p:sldId id="256" r:id="rId5"/>
    <p:sldId id="258" r:id="rId6"/>
    <p:sldId id="441" r:id="rId7"/>
    <p:sldId id="442" r:id="rId8"/>
    <p:sldId id="480" r:id="rId9"/>
    <p:sldId id="481" r:id="rId10"/>
    <p:sldId id="492" r:id="rId11"/>
    <p:sldId id="493" r:id="rId12"/>
    <p:sldId id="494" r:id="rId13"/>
    <p:sldId id="500" r:id="rId14"/>
    <p:sldId id="482" r:id="rId15"/>
    <p:sldId id="495" r:id="rId16"/>
    <p:sldId id="496" r:id="rId17"/>
    <p:sldId id="517" r:id="rId18"/>
    <p:sldId id="518" r:id="rId19"/>
    <p:sldId id="377" r:id="rId2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36699"/>
    <a:srgbClr val="CC3300"/>
    <a:srgbClr val="99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fontAlgn="base" hangingPunct="1"/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fontAlgn="base" hangingPunct="1"/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Rectangle 5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fontAlgn="base" hangingPunct="1"/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fontAlgn="base" hangingPunct="1"/>
            <a:fld id="{9A0DB2DC-4C9A-4742-B13C-FB6460FD3503}" type="slidenum">
              <a:rPr lang="en-US" altLang="x-none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469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436245"/>
            <a:r>
              <a:rPr lang="zh-CN" altLang="en-US"/>
              <a:t>第二级</a:t>
            </a:r>
            <a:endParaRPr lang="zh-CN" altLang="en-US"/>
          </a:p>
          <a:p>
            <a:pPr lvl="2" indent="-394970"/>
            <a:r>
              <a:rPr lang="zh-CN" altLang="en-US"/>
              <a:t>第三级</a:t>
            </a:r>
            <a:endParaRPr lang="zh-CN" altLang="en-US"/>
          </a:p>
          <a:p>
            <a:pPr lvl="3" indent="-387350"/>
            <a:r>
              <a:rPr lang="zh-CN" altLang="en-US"/>
              <a:t>第四级</a:t>
            </a:r>
            <a:endParaRPr lang="zh-CN" altLang="en-US"/>
          </a:p>
          <a:p>
            <a:pPr lvl="4" indent="-39878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AutoShape 4"/>
          <p:cNvSpPr/>
          <p:nvPr/>
        </p:nvSpPr>
        <p:spPr>
          <a:xfrm>
            <a:off x="609600" y="1566863"/>
            <a:ext cx="7958138" cy="1095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9" name="Line 5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0" name="Rectangle 6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31" name="Rectangle 7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32" name="Rectangle 8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/>
            </a:lvl1pPr>
          </a:lstStyle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2050" name="AutoShape 7"/>
          <p:cNvSpPr/>
          <p:nvPr/>
        </p:nvSpPr>
        <p:spPr>
          <a:xfrm>
            <a:off x="685800" y="2393950"/>
            <a:ext cx="7772400" cy="1095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Rectangle 3"/>
          <p:cNvSpPr>
            <a:spLocks noGrp="1"/>
          </p:cNvSpPr>
          <p:nvPr>
            <p:ph type="body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469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436245"/>
            <a:r>
              <a:rPr lang="zh-CN" altLang="en-US"/>
              <a:t>第二级</a:t>
            </a:r>
            <a:endParaRPr lang="zh-CN" altLang="en-US"/>
          </a:p>
          <a:p>
            <a:pPr lvl="2" indent="-394970"/>
            <a:r>
              <a:rPr lang="zh-CN" altLang="en-US"/>
              <a:t>第三级</a:t>
            </a:r>
            <a:endParaRPr lang="zh-CN" altLang="en-US"/>
          </a:p>
          <a:p>
            <a:pPr lvl="3" indent="-387350"/>
            <a:r>
              <a:rPr lang="zh-CN" altLang="en-US"/>
              <a:t>第四级</a:t>
            </a:r>
            <a:endParaRPr lang="zh-CN" altLang="en-US"/>
          </a:p>
          <a:p>
            <a:pPr lvl="4" indent="-39878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3" name="Rectangle 4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2054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2055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/>
            </a:lvl1pPr>
          </a:lstStyle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469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436245"/>
            <a:r>
              <a:rPr lang="zh-CN" altLang="en-US"/>
              <a:t>第二级</a:t>
            </a:r>
            <a:endParaRPr lang="zh-CN" altLang="en-US"/>
          </a:p>
          <a:p>
            <a:pPr lvl="2" indent="-394970"/>
            <a:r>
              <a:rPr lang="zh-CN" altLang="en-US"/>
              <a:t>第三级</a:t>
            </a:r>
            <a:endParaRPr lang="zh-CN" altLang="en-US"/>
          </a:p>
          <a:p>
            <a:pPr lvl="3" indent="-387350"/>
            <a:r>
              <a:rPr lang="zh-CN" altLang="en-US"/>
              <a:t>第四级</a:t>
            </a:r>
            <a:endParaRPr lang="zh-CN" altLang="en-US"/>
          </a:p>
          <a:p>
            <a:pPr lvl="4" indent="-39878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6" name="AutoShape 4"/>
          <p:cNvSpPr/>
          <p:nvPr/>
        </p:nvSpPr>
        <p:spPr>
          <a:xfrm>
            <a:off x="609600" y="1566863"/>
            <a:ext cx="7958138" cy="1095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77" name="Line 5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0" name="Rectangle 6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31" name="Rectangle 7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32" name="Rectangle 8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/>
            </a:lvl1pPr>
          </a:lstStyle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ctrTitle"/>
          </p:nvPr>
        </p:nvSpPr>
        <p:spPr>
          <a:xfrm>
            <a:off x="612775" y="334644"/>
            <a:ext cx="8137525" cy="2115820"/>
          </a:xfrm>
        </p:spPr>
        <p:txBody>
          <a:bodyPr vert="horz" wrap="square" anchor="b"/>
          <a:lstStyle>
            <a:lvl1pPr lvl="0">
              <a:defRPr kern="1200"/>
            </a:lvl1pPr>
          </a:lstStyle>
          <a:p>
            <a:pPr lvl="0" algn="ctr" eaLnBrk="1" fontAlgn="base" hangingPunct="1"/>
            <a:r>
              <a:rPr lang="zh-CN" altLang="en-US" sz="6000" b="1" strike="noStrike" noProof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rPr>
              <a:t>生态护林员管护责任</a:t>
            </a:r>
            <a:br>
              <a:rPr lang="zh-CN" alt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rPr>
            </a:br>
            <a:r>
              <a:rPr lang="zh-CN" altLang="en-US" sz="6000" b="1" strike="noStrike" noProof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rPr>
              <a:t>落实实务研讨</a:t>
            </a:r>
            <a:r>
              <a:rPr lang="zh-CN" altLang="en-US" sz="6000" b="1" strike="noStrike" noProof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effectLst/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zh-CN" altLang="en-US" sz="6000" b="1" strike="noStrike" noProof="1" dirty="0">
                <a:solidFill>
                  <a:srgbClr val="26262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 </a:t>
            </a:r>
            <a:endParaRPr lang="zh-CN" altLang="en-US" sz="6000" b="1" strike="noStrike" noProof="1" dirty="0">
              <a:solidFill>
                <a:srgbClr val="26262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/>
          </p:nvPr>
        </p:nvSpPr>
        <p:spPr>
          <a:xfrm>
            <a:off x="842010" y="4813300"/>
            <a:ext cx="7010400" cy="1327150"/>
          </a:xfrm>
        </p:spPr>
        <p:txBody>
          <a:bodyPr vert="horz" wrap="square" anchor="t"/>
          <a:lstStyle>
            <a:lvl1pPr marL="0" lvl="0" indent="0" algn="ctr">
              <a:buNone/>
              <a:defRPr kern="1200"/>
            </a:lvl1pPr>
            <a:lvl2pPr marL="471805" lvl="1" indent="-471805" algn="ctr">
              <a:buNone/>
              <a:defRPr kern="1200"/>
            </a:lvl2pPr>
            <a:lvl3pPr marL="909955" lvl="2" indent="-909955" algn="ctr">
              <a:buNone/>
              <a:defRPr kern="1200"/>
            </a:lvl3pPr>
            <a:lvl4pPr marL="1306830" lvl="3" indent="-1306830" algn="ctr">
              <a:buNone/>
              <a:defRPr kern="1200"/>
            </a:lvl4pPr>
            <a:lvl5pPr marL="1695450" lvl="4" indent="-1695450" algn="ctr">
              <a:buNone/>
              <a:defRPr kern="1200"/>
            </a:lvl5pPr>
          </a:lstStyle>
          <a:p>
            <a:pPr lvl="0" eaLnBrk="1" fontAlgn="base" hangingPunct="1">
              <a:lnSpc>
                <a:spcPct val="80000"/>
              </a:lnSpc>
            </a:pPr>
            <a:r>
              <a:rPr lang="zh-CN" altLang="en-US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云南省林业厅 天保办</a:t>
            </a:r>
            <a:endParaRPr lang="zh-CN" altLang="en-US" sz="2800" b="1" strike="noStrike" noProof="1" dirty="0"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方正楷体_GBK" panose="03000509000000000000" charset="-122"/>
              <a:ea typeface="方正楷体_GBK" panose="03000509000000000000" charset="-122"/>
            </a:endParaRPr>
          </a:p>
          <a:p>
            <a:pPr lvl="0" eaLnBrk="1" fontAlgn="base" hangingPunct="1">
              <a:lnSpc>
                <a:spcPct val="80000"/>
              </a:lnSpc>
            </a:pPr>
            <a:r>
              <a:rPr lang="en-US" altLang="x-none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2019</a:t>
            </a:r>
            <a:r>
              <a:rPr lang="zh-CN" altLang="en-US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年</a:t>
            </a:r>
            <a:r>
              <a:rPr lang="en-US" altLang="x-none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1</a:t>
            </a:r>
            <a:r>
              <a:rPr lang="zh-CN" altLang="en-US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1月</a:t>
            </a:r>
            <a:endParaRPr lang="zh-CN" altLang="en-US" sz="2800" b="1" strike="noStrike" noProof="1" dirty="0"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方正楷体_GBK" panose="03000509000000000000" charset="-122"/>
              <a:ea typeface="方正楷体_GBK" panose="03000509000000000000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4338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55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</a:t>
            </a: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（二）责任落实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en-US" altLang="zh-CN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◇责任落实运行形式</a:t>
            </a:r>
            <a:endParaRPr lang="zh-CN" altLang="en-US" sz="36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◇制订管理制度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◇签订管护合同（协议）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◇检查监督及考核评价</a:t>
            </a:r>
            <a:endParaRPr lang="zh-CN" altLang="en-US" sz="36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5362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（二）责任落实</a:t>
            </a:r>
            <a:endParaRPr lang="en-US" altLang="zh-CN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◇责任落实运行形式</a:t>
            </a:r>
            <a:endParaRPr lang="zh-CN" altLang="en-US" sz="36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管护机制：“县级确定岗位、乡镇聘用考核、村级使用监管”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管理方式：协议聘用、统一管理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◇制订管理制度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管理办法（细则）、考核办法 </a:t>
            </a: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</a:t>
            </a:r>
            <a:endParaRPr lang="zh-CN" altLang="en-US" sz="36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6386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（二）责任落实</a:t>
            </a:r>
            <a:endParaRPr lang="en-US" altLang="zh-CN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◇签订管护合同（协议）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r>
              <a:rPr lang="en-US" altLang="zh-CN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☆</a:t>
            </a: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管理责任与管护责任有机联接</a:t>
            </a:r>
            <a:endParaRPr lang="zh-CN" altLang="en-US" sz="25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r>
              <a:rPr lang="en-US" altLang="zh-CN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☆</a:t>
            </a: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责权统一原则，明确责任权利义务（管理与管护） </a:t>
            </a:r>
            <a:endParaRPr lang="zh-CN" altLang="en-US" sz="25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r>
              <a:rPr lang="en-US" altLang="zh-CN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☆</a:t>
            </a: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管护：责任区（岗位）</a:t>
            </a:r>
            <a:r>
              <a:rPr lang="en-US" altLang="zh-CN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--</a:t>
            </a: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生态护林员</a:t>
            </a:r>
            <a:endParaRPr lang="zh-CN" altLang="en-US" sz="25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r>
              <a:rPr lang="en-US" altLang="zh-CN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☆</a:t>
            </a: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管理：组织、协调、指导、监督、考核</a:t>
            </a:r>
            <a:endParaRPr lang="zh-CN" altLang="en-US" sz="25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r>
              <a:rPr lang="en-US" altLang="zh-CN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☆</a:t>
            </a:r>
            <a:r>
              <a:rPr lang="zh-CN" altLang="en-US" sz="25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合同内容：期限、管护责任区（或岗位）、管护责任、管护定额、管护要求（标准）、劳务报酬、奖惩条款</a:t>
            </a:r>
            <a:endParaRPr lang="zh-CN" altLang="en-US" sz="25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◇检查监督及考核评价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r>
              <a:rPr lang="zh-CN" altLang="en-US" sz="26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</a:t>
            </a:r>
            <a:r>
              <a:rPr lang="zh-CN" altLang="en-US" sz="25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实施主体是管理部门（单位），对象是管护人员，依据是管理制度和管护合同</a:t>
            </a:r>
            <a:endParaRPr lang="zh-CN" altLang="en-US" sz="25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7410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35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</a:t>
            </a: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（三）管护责任独特性</a:t>
            </a: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</a:t>
            </a:r>
            <a:endParaRPr lang="en-US" altLang="zh-CN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endParaRPr lang="en-US" altLang="zh-CN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◇管护定额与劳务报酬</a:t>
            </a:r>
            <a:endParaRPr lang="zh-CN" altLang="en-US" sz="36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◇管护岗位设置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◇指标分配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◇管护形式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◇责任考核处理策略</a:t>
            </a:r>
            <a:endParaRPr lang="zh-CN" altLang="en-US" sz="36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8434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35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（三）管护责任独特性</a:t>
            </a: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</a:t>
            </a:r>
            <a:endParaRPr lang="en-US" altLang="zh-CN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endParaRPr lang="en-US" altLang="zh-CN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◇管护定额与劳务报酬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r>
              <a:rPr lang="en-US" altLang="zh-CN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500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亩</a:t>
            </a:r>
            <a:r>
              <a:rPr lang="en-US" altLang="zh-CN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/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人   </a:t>
            </a:r>
            <a:r>
              <a:rPr lang="en-US" altLang="zh-CN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8000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元</a:t>
            </a:r>
            <a:r>
              <a:rPr lang="en-US" altLang="zh-CN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/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年人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◇管护岗位设置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涉林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◇指标分配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三严禁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</a:t>
            </a:r>
            <a:endParaRPr lang="zh-CN" altLang="en-US" sz="36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9458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35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（三）管护责任独特性</a:t>
            </a: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</a:t>
            </a:r>
            <a:endParaRPr lang="en-US" altLang="zh-CN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◇管护形式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巡护：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3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形式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--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地块、巡山记录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守护：单人或多人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--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岗位、工作日志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◇责任考核处理策略</a:t>
            </a:r>
            <a:endParaRPr lang="zh-CN" altLang="en-US" sz="3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☆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处理原则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☆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管护面积</a:t>
            </a:r>
            <a:r>
              <a:rPr lang="en-US" altLang="zh-CN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--3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管护形式</a:t>
            </a:r>
            <a:r>
              <a:rPr lang="en-US" altLang="zh-CN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(500</a:t>
            </a:r>
            <a:r>
              <a:rPr lang="zh-CN" altLang="zh-CN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亩</a:t>
            </a:r>
            <a:r>
              <a:rPr lang="en-US" altLang="zh-CN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)</a:t>
            </a:r>
            <a:endParaRPr lang="en-US" altLang="zh-CN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☆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管护责任（条款）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☆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巡山记录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1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☆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动态管理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Rectangle 3"/>
          <p:cNvSpPr>
            <a:spLocks noGrp="1"/>
          </p:cNvSpPr>
          <p:nvPr>
            <p:ph type="body"/>
          </p:nvPr>
        </p:nvSpPr>
        <p:spPr>
          <a:xfrm>
            <a:off x="539750" y="2590800"/>
            <a:ext cx="8001000" cy="3359150"/>
          </a:xfrm>
          <a:ln/>
        </p:spPr>
        <p:txBody>
          <a:bodyPr wrap="square" anchor="t"/>
          <a:p>
            <a:pPr algn="ctr" eaLnBrk="1" hangingPunct="1">
              <a:buNone/>
            </a:pPr>
            <a:r>
              <a:rPr lang="en-US" altLang="zh-CN" sz="6000" dirty="0">
                <a:latin typeface="宋体" panose="02010600030101010101" pitchFamily="2" charset="-122"/>
              </a:rPr>
              <a:t> </a:t>
            </a:r>
            <a:r>
              <a:rPr lang="zh-CN" altLang="en-US" sz="6000" b="1" dirty="0">
                <a:latin typeface="宋体" panose="02010600030101010101" pitchFamily="2" charset="-122"/>
              </a:rPr>
              <a:t>谢  谢 ！</a:t>
            </a:r>
            <a:endParaRPr lang="zh-CN" altLang="en-US" sz="60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571500" y="304800"/>
            <a:ext cx="8001000" cy="836295"/>
          </a:xfrm>
        </p:spPr>
        <p:txBody>
          <a:bodyPr vert="horz" wrap="square" anchor="b"/>
          <a:p>
            <a:pPr lvl="0" algn="ctr" eaLnBrk="1" fontAlgn="base" hangingPunct="1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生态护林员管护责任落实实务研讨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xfrm>
            <a:off x="468313" y="1549400"/>
            <a:ext cx="8001000" cy="4621213"/>
          </a:xfrm>
        </p:spPr>
        <p:txBody>
          <a:bodyPr vert="horz" wrap="square" anchor="t"/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en-US" altLang="zh-CN" sz="24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</a:t>
            </a:r>
            <a:endParaRPr lang="en-US" altLang="zh-CN" sz="24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en-US" altLang="zh-CN" sz="24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</a:t>
            </a:r>
            <a:r>
              <a:rPr lang="zh-CN" altLang="en-US" sz="3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一、森林资源保护的历史演变 </a:t>
            </a:r>
            <a:endParaRPr lang="zh-CN" altLang="en-US" sz="3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</a:t>
            </a:r>
            <a:endParaRPr lang="zh-CN" altLang="en-US" sz="3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二、我省森林管护发展过程</a:t>
            </a:r>
            <a:endParaRPr lang="zh-CN" altLang="en-US" sz="3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</a:t>
            </a:r>
            <a:endParaRPr lang="zh-CN" altLang="en-US" sz="3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三、生态护林员管护</a:t>
            </a:r>
            <a:endParaRPr lang="zh-CN" altLang="en-US" sz="3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</a:t>
            </a:r>
            <a:endParaRPr lang="zh-CN" altLang="en-US" sz="24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+mn-ea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endParaRPr lang="zh-CN" altLang="en-US" sz="4800" b="1" strike="noStrike" noProof="1" dirty="0">
              <a:solidFill>
                <a:schemeClr val="folHlink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lvl="0" eaLnBrk="1" fontAlgn="base" hangingPunct="1">
              <a:lnSpc>
                <a:spcPct val="125000"/>
              </a:lnSpc>
              <a:buNone/>
            </a:pPr>
            <a:endParaRPr lang="zh-CN" altLang="en-US" sz="4800" b="1" strike="noStrike" noProof="1" dirty="0">
              <a:solidFill>
                <a:schemeClr val="folHlink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lvl="0" eaLnBrk="1" fontAlgn="base" hangingPunct="1">
              <a:lnSpc>
                <a:spcPct val="125000"/>
              </a:lnSpc>
            </a:pPr>
            <a:endParaRPr lang="zh-CN" altLang="en-US" sz="4800" b="1" strike="noStrike" noProof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lvl="0" eaLnBrk="1" fontAlgn="base" hangingPunct="1">
              <a:buNone/>
            </a:pPr>
            <a:endParaRPr lang="en-US" altLang="x-none" sz="2800" strike="noStrike" noProof="1" dirty="0">
              <a:solidFill>
                <a:schemeClr val="folHlink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571500" y="334010"/>
            <a:ext cx="8001000" cy="908685"/>
          </a:xfrm>
        </p:spPr>
        <p:txBody>
          <a:bodyPr vert="horz" wrap="square" anchor="b"/>
          <a:p>
            <a:pPr lvl="0" algn="ctr" eaLnBrk="1" fontAlgn="base" hangingPunct="1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</a:rPr>
              <a:t>一、森林资源保护的历史演变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xfrm>
            <a:off x="381000" y="1549400"/>
            <a:ext cx="8585200" cy="4621213"/>
          </a:xfrm>
        </p:spPr>
        <p:txBody>
          <a:bodyPr vert="horz" wrap="square" anchor="t"/>
          <a:p>
            <a:pPr marL="0" lvl="0" indent="0" eaLnBrk="1" fontAlgn="base" hangingPunct="1">
              <a:lnSpc>
                <a:spcPct val="125000"/>
              </a:lnSpc>
              <a:buNone/>
            </a:pPr>
            <a:endParaRPr lang="zh-CN" altLang="en-US" sz="3200" b="1" strike="noStrike" noProof="1" dirty="0">
              <a:solidFill>
                <a:srgbClr val="003366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（一）自然共生阶段</a:t>
            </a: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ts val="2000"/>
              </a:lnSpc>
              <a:spcBef>
                <a:spcPts val="0"/>
              </a:spcBef>
              <a:buNone/>
            </a:pP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</a:t>
            </a: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（二）和谐共处阶段</a:t>
            </a: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ts val="2000"/>
              </a:lnSpc>
              <a:spcBef>
                <a:spcPts val="0"/>
              </a:spcBef>
              <a:buNone/>
            </a:pP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（三）过度开发阶段</a:t>
            </a: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ts val="2500"/>
              </a:lnSpc>
              <a:spcBef>
                <a:spcPts val="0"/>
              </a:spcBef>
              <a:buNone/>
            </a:pP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+mn-ea"/>
              </a:rPr>
              <a:t>（四）当前阶段</a:t>
            </a: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lvl="0" eaLnBrk="1" fontAlgn="base" hangingPunct="1">
              <a:lnSpc>
                <a:spcPct val="125000"/>
              </a:lnSpc>
              <a:buNone/>
            </a:pPr>
            <a:endParaRPr lang="zh-CN" altLang="en-US" sz="3200" b="1" strike="noStrike" noProof="1" dirty="0">
              <a:solidFill>
                <a:schemeClr val="folHlink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lvl="0" eaLnBrk="1" fontAlgn="base" hangingPunct="1">
              <a:lnSpc>
                <a:spcPct val="125000"/>
              </a:lnSpc>
            </a:pPr>
            <a:endParaRPr lang="zh-CN" altLang="en-US" sz="4800" b="1" strike="noStrike" noProof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lvl="0" eaLnBrk="1" fontAlgn="base" hangingPunct="1">
              <a:buNone/>
            </a:pPr>
            <a:endParaRPr lang="en-US" altLang="x-none" sz="2800" strike="noStrike" noProof="1" dirty="0">
              <a:solidFill>
                <a:schemeClr val="folHlink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二、我省森林管护发展过程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8194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032250"/>
          </a:xfrm>
          <a:ln/>
        </p:spPr>
        <p:txBody>
          <a:bodyPr wrap="square" anchor="t"/>
          <a:p>
            <a:pPr marL="0" indent="0"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endParaRPr lang="en-US" altLang="zh-CN" sz="3200" b="1" dirty="0"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en-US" altLang="zh-CN" sz="3200" b="1" dirty="0">
                <a:solidFill>
                  <a:srgbClr val="00206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zh-CN" altLang="en-US" sz="3200" b="1" dirty="0">
                <a:solidFill>
                  <a:srgbClr val="00206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（一）自然管护阶段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</a:t>
            </a: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1998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年以前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（二）工程项目管护阶段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1998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年后，天保工程、退耕还林、生态效益补偿、天然林停伐、生态护林员</a:t>
            </a:r>
            <a:endParaRPr lang="zh-CN" altLang="en-US" sz="4000" b="1" dirty="0">
              <a:solidFill>
                <a:srgbClr val="003366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9218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032250"/>
          </a:xfrm>
          <a:ln/>
        </p:spPr>
        <p:txBody>
          <a:bodyPr wrap="square" anchor="t"/>
          <a:p>
            <a:pPr marL="0" indent="0"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endParaRPr lang="en-US" altLang="zh-CN" sz="3200" b="1" dirty="0"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en-US" altLang="zh-CN" sz="3200" b="1" dirty="0">
                <a:solidFill>
                  <a:srgbClr val="00206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zh-CN" altLang="en-US" sz="4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（一）森林管护要素</a:t>
            </a:r>
            <a:endParaRPr lang="zh-CN" altLang="en-US" sz="4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endParaRPr lang="zh-CN" altLang="en-US" sz="4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4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</a:t>
            </a:r>
            <a:endParaRPr lang="zh-CN" altLang="en-US" sz="4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4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（二）责任落实</a:t>
            </a:r>
            <a:endParaRPr lang="zh-CN" altLang="en-US" sz="4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r>
              <a:rPr lang="zh-CN" altLang="en-US" sz="4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4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endParaRPr lang="zh-CN" altLang="en-US" sz="4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r>
              <a:rPr lang="zh-CN" altLang="en-US" sz="4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（三）管护责任独特性</a:t>
            </a:r>
            <a:r>
              <a:rPr lang="zh-CN" altLang="en-US" sz="4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</a:t>
            </a:r>
            <a:endParaRPr lang="zh-CN" altLang="en-US" sz="4000" b="1" dirty="0">
              <a:solidFill>
                <a:srgbClr val="003366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0242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45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</a:t>
            </a:r>
            <a:r>
              <a:rPr lang="zh-CN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（一）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森林管护要素</a:t>
            </a:r>
            <a:endParaRPr lang="en-US" altLang="zh-CN" sz="3200" b="1" dirty="0"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43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 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政策范围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43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管理部门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43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选聘对象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43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管护人员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43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管护对象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43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管理责任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43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管护责任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1266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endParaRPr lang="zh-CN" altLang="zh-CN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r>
              <a:rPr lang="zh-CN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（一）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森林管护要素</a:t>
            </a:r>
            <a:endParaRPr lang="en-US" altLang="zh-CN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endParaRPr lang="en-US" altLang="zh-CN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政策范围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集中连片特殊困难地区、国家扶贫开发重点工作县、重点生态功能区转移支付补助县（国家级贫困县），以及我省沿边县。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管理部门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省州县林草、财政、扶贫，乡镇政府（相应职能单位）、村（办）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◇选聘对象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  <a:sym typeface="宋体" panose="02010600030101010101" pitchFamily="2" charset="-122"/>
            </a:endParaRPr>
          </a:p>
          <a:p>
            <a:pPr marL="0" indent="0">
              <a:lnSpc>
                <a:spcPts val="26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建档立卡贫困人口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2290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（一）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森林管护要素</a:t>
            </a:r>
            <a:endParaRPr lang="en-US" altLang="zh-CN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管护人员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生态护林员--经规定程序选聘的符合规定的建档立卡贫困人口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管护对象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森林、草原、湿地、荒漠化土地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三、生态护林员管护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3314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568825"/>
          </a:xfrm>
          <a:ln/>
        </p:spPr>
        <p:txBody>
          <a:bodyPr wrap="square" anchor="t"/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r>
              <a:rPr lang="zh-CN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（一）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森林管护要素</a:t>
            </a:r>
            <a:endParaRPr lang="en-US" altLang="zh-CN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</a:t>
            </a:r>
            <a:endParaRPr lang="en-US" altLang="zh-CN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33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管理责任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3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 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管理级次（5级）：省、州（市）、县（市区）、乡（镇办）、村（社）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3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 </a:t>
            </a: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部门类别（3部门）：林草、财政、扶贫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300"/>
              </a:lnSpc>
              <a:spcBef>
                <a:spcPct val="0"/>
              </a:spcBef>
              <a:buNone/>
            </a:pP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3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◇</a:t>
            </a:r>
            <a:r>
              <a:rPr lang="zh-CN" altLang="en-US" sz="32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管护责任</a:t>
            </a:r>
            <a:endParaRPr lang="zh-CN" altLang="en-US" sz="32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lnSpc>
                <a:spcPts val="33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336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“三防”，防止资源违规违法使用、森林防火、森林病虫害防治</a:t>
            </a:r>
            <a:endParaRPr lang="zh-CN" altLang="en-US" sz="2800" b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1753</Words>
  <Application>WPS 演示</Application>
  <PresentationFormat>全屏显示(4:3)</PresentationFormat>
  <Paragraphs>180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35" baseType="lpstr">
      <vt:lpstr>Arial</vt:lpstr>
      <vt:lpstr>宋体</vt:lpstr>
      <vt:lpstr>Wingdings</vt:lpstr>
      <vt:lpstr>Verdana</vt:lpstr>
      <vt:lpstr>黑体</vt:lpstr>
      <vt:lpstr>幼圆</vt:lpstr>
      <vt:lpstr>仿宋</vt:lpstr>
      <vt:lpstr>Segoe Print</vt:lpstr>
      <vt:lpstr>微软雅黑</vt:lpstr>
      <vt:lpstr>Arial Unicode MS</vt:lpstr>
      <vt:lpstr>方正仿宋_GBK</vt:lpstr>
      <vt:lpstr>方正小标宋_GBK</vt:lpstr>
      <vt:lpstr>方正楷体_GBK</vt:lpstr>
      <vt:lpstr>楷体</vt:lpstr>
      <vt:lpstr>方正黑体_GBK</vt:lpstr>
      <vt:lpstr>新宋体</vt:lpstr>
      <vt:lpstr>Profile</vt:lpstr>
      <vt:lpstr>1_Profile</vt:lpstr>
      <vt:lpstr>2_Profile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SUNDA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2007年10月25日教学查房</dc:title>
  <dc:creator>LCMZX</dc:creator>
  <cp:lastModifiedBy>Until  you</cp:lastModifiedBy>
  <cp:revision>119</cp:revision>
  <dcterms:created xsi:type="dcterms:W3CDTF">2007-10-24T12:40:10Z</dcterms:created>
  <dcterms:modified xsi:type="dcterms:W3CDTF">2019-11-20T07:26:50Z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2052-10.1.0.7669</vt:lpwstr>
  </property>
</Properties>
</file>